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4F81BC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4F81BC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4F81BC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4F81BC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4F81BC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40436" y="73837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148892" y="9792715"/>
            <a:ext cx="4658360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91768" y="9806813"/>
            <a:ext cx="255905" cy="228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4F81BC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9.png"/><Relationship Id="rId3" Type="http://schemas.openxmlformats.org/officeDocument/2006/relationships/image" Target="../media/image40.png"/><Relationship Id="rId4" Type="http://schemas.openxmlformats.org/officeDocument/2006/relationships/image" Target="../media/image41.png"/><Relationship Id="rId5" Type="http://schemas.openxmlformats.org/officeDocument/2006/relationships/image" Target="../media/image42.png"/><Relationship Id="rId6" Type="http://schemas.openxmlformats.org/officeDocument/2006/relationships/image" Target="../media/image43.png"/><Relationship Id="rId7" Type="http://schemas.openxmlformats.org/officeDocument/2006/relationships/image" Target="../media/image44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5.png"/><Relationship Id="rId3" Type="http://schemas.openxmlformats.org/officeDocument/2006/relationships/image" Target="../media/image46.png"/><Relationship Id="rId4" Type="http://schemas.openxmlformats.org/officeDocument/2006/relationships/image" Target="../media/image39.png"/><Relationship Id="rId5" Type="http://schemas.openxmlformats.org/officeDocument/2006/relationships/image" Target="../media/image47.png"/><Relationship Id="rId6" Type="http://schemas.openxmlformats.org/officeDocument/2006/relationships/image" Target="../media/image41.png"/><Relationship Id="rId7" Type="http://schemas.openxmlformats.org/officeDocument/2006/relationships/image" Target="../media/image48.png"/><Relationship Id="rId8" Type="http://schemas.openxmlformats.org/officeDocument/2006/relationships/image" Target="../media/image49.png"/><Relationship Id="rId9" Type="http://schemas.openxmlformats.org/officeDocument/2006/relationships/image" Target="../media/image50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1.png"/><Relationship Id="rId3" Type="http://schemas.openxmlformats.org/officeDocument/2006/relationships/image" Target="../media/image52.png"/><Relationship Id="rId4" Type="http://schemas.openxmlformats.org/officeDocument/2006/relationships/image" Target="../media/image53.png"/><Relationship Id="rId5" Type="http://schemas.openxmlformats.org/officeDocument/2006/relationships/image" Target="../media/image54.png"/><Relationship Id="rId6" Type="http://schemas.openxmlformats.org/officeDocument/2006/relationships/image" Target="../media/image55.png"/><Relationship Id="rId7" Type="http://schemas.openxmlformats.org/officeDocument/2006/relationships/image" Target="../media/image56.png"/><Relationship Id="rId8" Type="http://schemas.openxmlformats.org/officeDocument/2006/relationships/image" Target="../media/image57.png"/><Relationship Id="rId9" Type="http://schemas.openxmlformats.org/officeDocument/2006/relationships/image" Target="../media/image58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9.png"/><Relationship Id="rId3" Type="http://schemas.openxmlformats.org/officeDocument/2006/relationships/image" Target="../media/image60.png"/><Relationship Id="rId4" Type="http://schemas.openxmlformats.org/officeDocument/2006/relationships/image" Target="../media/image61.png"/><Relationship Id="rId5" Type="http://schemas.openxmlformats.org/officeDocument/2006/relationships/image" Target="../media/image62.png"/><Relationship Id="rId6" Type="http://schemas.openxmlformats.org/officeDocument/2006/relationships/image" Target="../media/image63.png"/><Relationship Id="rId7" Type="http://schemas.openxmlformats.org/officeDocument/2006/relationships/image" Target="../media/image64.png"/><Relationship Id="rId8" Type="http://schemas.openxmlformats.org/officeDocument/2006/relationships/image" Target="../media/image65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9.png"/><Relationship Id="rId3" Type="http://schemas.openxmlformats.org/officeDocument/2006/relationships/image" Target="../media/image66.png"/><Relationship Id="rId4" Type="http://schemas.openxmlformats.org/officeDocument/2006/relationships/image" Target="../media/image67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9.png"/><Relationship Id="rId3" Type="http://schemas.openxmlformats.org/officeDocument/2006/relationships/image" Target="../media/image68.png"/><Relationship Id="rId4" Type="http://schemas.openxmlformats.org/officeDocument/2006/relationships/image" Target="../media/image69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0.png"/><Relationship Id="rId3" Type="http://schemas.openxmlformats.org/officeDocument/2006/relationships/image" Target="../media/image71.png"/><Relationship Id="rId4" Type="http://schemas.openxmlformats.org/officeDocument/2006/relationships/image" Target="../media/image72.png"/><Relationship Id="rId5" Type="http://schemas.openxmlformats.org/officeDocument/2006/relationships/image" Target="../media/image73.pn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4.png"/><Relationship Id="rId3" Type="http://schemas.openxmlformats.org/officeDocument/2006/relationships/image" Target="../media/image75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image" Target="../media/image11.png"/><Relationship Id="rId8" Type="http://schemas.openxmlformats.org/officeDocument/2006/relationships/image" Target="../media/image12.png"/><Relationship Id="rId9" Type="http://schemas.openxmlformats.org/officeDocument/2006/relationships/image" Target="../media/image13.png"/><Relationship Id="rId10" Type="http://schemas.openxmlformats.org/officeDocument/2006/relationships/image" Target="../media/image14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6" Type="http://schemas.openxmlformats.org/officeDocument/2006/relationships/image" Target="../media/image19.png"/><Relationship Id="rId7" Type="http://schemas.openxmlformats.org/officeDocument/2006/relationships/image" Target="../media/image20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1.png"/><Relationship Id="rId3" Type="http://schemas.openxmlformats.org/officeDocument/2006/relationships/image" Target="../media/image22.png"/><Relationship Id="rId4" Type="http://schemas.openxmlformats.org/officeDocument/2006/relationships/image" Target="../media/image23.png"/><Relationship Id="rId5" Type="http://schemas.openxmlformats.org/officeDocument/2006/relationships/image" Target="../media/image24.png"/><Relationship Id="rId6" Type="http://schemas.openxmlformats.org/officeDocument/2006/relationships/image" Target="../media/image25.png"/><Relationship Id="rId7" Type="http://schemas.openxmlformats.org/officeDocument/2006/relationships/image" Target="../media/image26.png"/><Relationship Id="rId8" Type="http://schemas.openxmlformats.org/officeDocument/2006/relationships/image" Target="../media/image27.png"/><Relationship Id="rId9" Type="http://schemas.openxmlformats.org/officeDocument/2006/relationships/image" Target="../media/image28.png"/><Relationship Id="rId10" Type="http://schemas.openxmlformats.org/officeDocument/2006/relationships/image" Target="../media/image29.png"/><Relationship Id="rId11" Type="http://schemas.openxmlformats.org/officeDocument/2006/relationships/image" Target="../media/image30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1.png"/><Relationship Id="rId3" Type="http://schemas.openxmlformats.org/officeDocument/2006/relationships/image" Target="../media/image32.png"/><Relationship Id="rId4" Type="http://schemas.openxmlformats.org/officeDocument/2006/relationships/image" Target="../media/image33.png"/><Relationship Id="rId5" Type="http://schemas.openxmlformats.org/officeDocument/2006/relationships/image" Target="../media/image34.png"/><Relationship Id="rId6" Type="http://schemas.openxmlformats.org/officeDocument/2006/relationships/image" Target="../media/image35.png"/><Relationship Id="rId7" Type="http://schemas.openxmlformats.org/officeDocument/2006/relationships/image" Target="../media/image36.png"/><Relationship Id="rId8" Type="http://schemas.openxmlformats.org/officeDocument/2006/relationships/image" Target="../media/image37.png"/><Relationship Id="rId9" Type="http://schemas.openxmlformats.org/officeDocument/2006/relationships/image" Target="../media/image38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27736" y="343414"/>
            <a:ext cx="6709409" cy="722630"/>
          </a:xfrm>
          <a:prstGeom prst="rect">
            <a:avLst/>
          </a:prstGeom>
        </p:spPr>
        <p:txBody>
          <a:bodyPr wrap="square" lIns="0" tIns="9652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760"/>
              </a:spcBef>
              <a:tabLst>
                <a:tab pos="422275" algn="l"/>
                <a:tab pos="66833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 algn="ctr">
              <a:lnSpc>
                <a:spcPct val="100000"/>
              </a:lnSpc>
              <a:spcBef>
                <a:spcPts val="745"/>
              </a:spcBef>
            </a:pPr>
            <a:r>
              <a:rPr dirty="0" sz="1800" spc="-5" b="1">
                <a:solidFill>
                  <a:srgbClr val="FF0000"/>
                </a:solidFill>
                <a:latin typeface="Algerian"/>
                <a:cs typeface="Algerian"/>
              </a:rPr>
              <a:t>Moment distribution</a:t>
            </a:r>
            <a:r>
              <a:rPr dirty="0" sz="1800" b="1">
                <a:solidFill>
                  <a:srgbClr val="FF0000"/>
                </a:solidFill>
                <a:latin typeface="Algerian"/>
                <a:cs typeface="Algerian"/>
              </a:rPr>
              <a:t> method</a:t>
            </a:r>
            <a:endParaRPr sz="1800">
              <a:latin typeface="Algerian"/>
              <a:cs typeface="Algeri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  <p:sp>
        <p:nvSpPr>
          <p:cNvPr id="6" name="object 6"/>
          <p:cNvSpPr txBox="1"/>
          <p:nvPr/>
        </p:nvSpPr>
        <p:spPr>
          <a:xfrm>
            <a:off x="444500" y="1656333"/>
            <a:ext cx="6673850" cy="71304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18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18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Introduction</a:t>
            </a:r>
            <a:endParaRPr sz="1800">
              <a:latin typeface="Calibri"/>
              <a:cs typeface="Calibri"/>
            </a:endParaRPr>
          </a:p>
          <a:p>
            <a:pPr algn="just" marL="12700" marR="5080">
              <a:lnSpc>
                <a:spcPct val="143700"/>
              </a:lnSpc>
              <a:spcBef>
                <a:spcPts val="590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previous lesson we discussed the slope-deflection method.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slope-deflection  analysis, the unknown displacements (rotations and translations)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related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the applied  loading on the structure. The slope-deflection method results in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set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simultaneous  equations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unknown displacements. The number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simultaneous equations will </a:t>
            </a:r>
            <a:r>
              <a:rPr dirty="0" sz="1400">
                <a:latin typeface="Times New Roman"/>
                <a:cs typeface="Times New Roman"/>
              </a:rPr>
              <a:t>be equal </a:t>
            </a:r>
            <a:r>
              <a:rPr dirty="0" sz="1400" spc="-5">
                <a:latin typeface="Times New Roman"/>
                <a:cs typeface="Times New Roman"/>
              </a:rPr>
              <a:t>to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number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unknowns to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evaluated. Thus, one needs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solve these simultaneous  equations to obtain displacements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beam </a:t>
            </a:r>
            <a:r>
              <a:rPr dirty="0" sz="1400">
                <a:latin typeface="Times New Roman"/>
                <a:cs typeface="Times New Roman"/>
              </a:rPr>
              <a:t>end </a:t>
            </a:r>
            <a:r>
              <a:rPr dirty="0" sz="1400" spc="-5">
                <a:latin typeface="Times New Roman"/>
                <a:cs typeface="Times New Roman"/>
              </a:rPr>
              <a:t>moments. Today, simultaneous equations  could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solved very </a:t>
            </a:r>
            <a:r>
              <a:rPr dirty="0" sz="1400">
                <a:latin typeface="Times New Roman"/>
                <a:cs typeface="Times New Roman"/>
              </a:rPr>
              <a:t>easily using a </a:t>
            </a:r>
            <a:r>
              <a:rPr dirty="0" sz="1400" spc="-5">
                <a:latin typeface="Times New Roman"/>
                <a:cs typeface="Times New Roman"/>
              </a:rPr>
              <a:t>computer. </a:t>
            </a:r>
            <a:r>
              <a:rPr dirty="0" sz="1400">
                <a:latin typeface="Times New Roman"/>
                <a:cs typeface="Times New Roman"/>
              </a:rPr>
              <a:t>Before </a:t>
            </a:r>
            <a:r>
              <a:rPr dirty="0" sz="1400" spc="-5">
                <a:latin typeface="Times New Roman"/>
                <a:cs typeface="Times New Roman"/>
              </a:rPr>
              <a:t>the advent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electronic computing, this  </a:t>
            </a:r>
            <a:r>
              <a:rPr dirty="0" sz="1400">
                <a:latin typeface="Times New Roman"/>
                <a:cs typeface="Times New Roman"/>
              </a:rPr>
              <a:t>really </a:t>
            </a:r>
            <a:r>
              <a:rPr dirty="0" sz="1400" spc="-5">
                <a:latin typeface="Times New Roman"/>
                <a:cs typeface="Times New Roman"/>
              </a:rPr>
              <a:t>posed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problem </a:t>
            </a:r>
            <a:r>
              <a:rPr dirty="0" sz="1400">
                <a:latin typeface="Times New Roman"/>
                <a:cs typeface="Times New Roman"/>
              </a:rPr>
              <a:t>as the </a:t>
            </a:r>
            <a:r>
              <a:rPr dirty="0" sz="1400" spc="-5">
                <a:latin typeface="Times New Roman"/>
                <a:cs typeface="Times New Roman"/>
              </a:rPr>
              <a:t>number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equations in the case of multistory building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quite  large. The moment-distribution method proposed </a:t>
            </a:r>
            <a:r>
              <a:rPr dirty="0" sz="1400">
                <a:latin typeface="Times New Roman"/>
                <a:cs typeface="Times New Roman"/>
              </a:rPr>
              <a:t>by Hardy </a:t>
            </a:r>
            <a:r>
              <a:rPr dirty="0" sz="1400" spc="-5">
                <a:latin typeface="Times New Roman"/>
                <a:cs typeface="Times New Roman"/>
              </a:rPr>
              <a:t>Cross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1932, </a:t>
            </a:r>
            <a:r>
              <a:rPr dirty="0" sz="1400">
                <a:latin typeface="Times New Roman"/>
                <a:cs typeface="Times New Roman"/>
              </a:rPr>
              <a:t>actually </a:t>
            </a:r>
            <a:r>
              <a:rPr dirty="0" sz="1400" spc="-5">
                <a:latin typeface="Times New Roman"/>
                <a:cs typeface="Times New Roman"/>
              </a:rPr>
              <a:t>solves  these equations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the method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successive approximations. </a:t>
            </a:r>
            <a:r>
              <a:rPr dirty="0" sz="1400" spc="-1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this method, the results may 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obtained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any desired degree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accuracy. Until recently, the moment-distribution  method was </a:t>
            </a:r>
            <a:r>
              <a:rPr dirty="0" sz="1400">
                <a:latin typeface="Times New Roman"/>
                <a:cs typeface="Times New Roman"/>
              </a:rPr>
              <a:t>very </a:t>
            </a:r>
            <a:r>
              <a:rPr dirty="0" sz="1400" spc="-5">
                <a:latin typeface="Times New Roman"/>
                <a:cs typeface="Times New Roman"/>
              </a:rPr>
              <a:t>popular among engineers. </a:t>
            </a:r>
            <a:r>
              <a:rPr dirty="0" sz="1400">
                <a:latin typeface="Times New Roman"/>
                <a:cs typeface="Times New Roman"/>
              </a:rPr>
              <a:t>It is </a:t>
            </a:r>
            <a:r>
              <a:rPr dirty="0" sz="1400" spc="-5">
                <a:latin typeface="Times New Roman"/>
                <a:cs typeface="Times New Roman"/>
              </a:rPr>
              <a:t>very </a:t>
            </a:r>
            <a:r>
              <a:rPr dirty="0" sz="1400">
                <a:latin typeface="Times New Roman"/>
                <a:cs typeface="Times New Roman"/>
              </a:rPr>
              <a:t>simple </a:t>
            </a: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5">
                <a:latin typeface="Times New Roman"/>
                <a:cs typeface="Times New Roman"/>
              </a:rPr>
              <a:t>being </a:t>
            </a:r>
            <a:r>
              <a:rPr dirty="0" sz="1400" spc="-5">
                <a:latin typeface="Times New Roman"/>
                <a:cs typeface="Times New Roman"/>
              </a:rPr>
              <a:t>used even today </a:t>
            </a:r>
            <a:r>
              <a:rPr dirty="0" sz="1400">
                <a:latin typeface="Times New Roman"/>
                <a:cs typeface="Times New Roman"/>
              </a:rPr>
              <a:t>for  </a:t>
            </a:r>
            <a:r>
              <a:rPr dirty="0" sz="1400" spc="-5">
                <a:latin typeface="Times New Roman"/>
                <a:cs typeface="Times New Roman"/>
              </a:rPr>
              <a:t>preliminary analysis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small structures. </a:t>
            </a:r>
            <a:r>
              <a:rPr dirty="0" sz="1400">
                <a:latin typeface="Times New Roman"/>
                <a:cs typeface="Times New Roman"/>
              </a:rPr>
              <a:t>It is </a:t>
            </a:r>
            <a:r>
              <a:rPr dirty="0" sz="1400" spc="-5">
                <a:latin typeface="Times New Roman"/>
                <a:cs typeface="Times New Roman"/>
              </a:rPr>
              <a:t>still being taught in the classroom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the  simplicity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physical insight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gives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the analyst even though stiffness method is being  used more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more. Had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computers not </a:t>
            </a:r>
            <a:r>
              <a:rPr dirty="0" sz="1400">
                <a:latin typeface="Times New Roman"/>
                <a:cs typeface="Times New Roman"/>
              </a:rPr>
              <a:t>emerged </a:t>
            </a:r>
            <a:r>
              <a:rPr dirty="0" sz="1400" spc="-5">
                <a:latin typeface="Times New Roman"/>
                <a:cs typeface="Times New Roman"/>
              </a:rPr>
              <a:t>on the scene, the moment-distribution  method </a:t>
            </a:r>
            <a:r>
              <a:rPr dirty="0" sz="1400" spc="-10">
                <a:latin typeface="Times New Roman"/>
                <a:cs typeface="Times New Roman"/>
              </a:rPr>
              <a:t>could </a:t>
            </a:r>
            <a:r>
              <a:rPr dirty="0" sz="1400" spc="-5">
                <a:latin typeface="Times New Roman"/>
                <a:cs typeface="Times New Roman"/>
              </a:rPr>
              <a:t>have turned out </a:t>
            </a:r>
            <a:r>
              <a:rPr dirty="0" sz="1400">
                <a:latin typeface="Times New Roman"/>
                <a:cs typeface="Times New Roman"/>
              </a:rPr>
              <a:t>to be a very </a:t>
            </a:r>
            <a:r>
              <a:rPr dirty="0" sz="1400" spc="-5">
                <a:latin typeface="Times New Roman"/>
                <a:cs typeface="Times New Roman"/>
              </a:rPr>
              <a:t>popular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method.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u="heavy" sz="18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Sign</a:t>
            </a:r>
            <a:r>
              <a:rPr dirty="0" u="heavy" sz="18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convention</a:t>
            </a:r>
            <a:endParaRPr sz="1800">
              <a:latin typeface="Calibri"/>
              <a:cs typeface="Calibri"/>
            </a:endParaRPr>
          </a:p>
          <a:p>
            <a:pPr algn="just" marL="12700" marR="5080">
              <a:lnSpc>
                <a:spcPct val="143600"/>
              </a:lnSpc>
              <a:spcBef>
                <a:spcPts val="1375"/>
              </a:spcBef>
            </a:pPr>
            <a:r>
              <a:rPr dirty="0" sz="1400" spc="-10">
                <a:latin typeface="Times New Roman"/>
                <a:cs typeface="Times New Roman"/>
              </a:rPr>
              <a:t>We </a:t>
            </a:r>
            <a:r>
              <a:rPr dirty="0" sz="1400" spc="-5">
                <a:latin typeface="Times New Roman"/>
                <a:cs typeface="Times New Roman"/>
              </a:rPr>
              <a:t>will establish same sign convention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that established for the slope –deflection  equations, clock </a:t>
            </a:r>
            <a:r>
              <a:rPr dirty="0" sz="1400" spc="-10">
                <a:latin typeface="Times New Roman"/>
                <a:cs typeface="Times New Roman"/>
              </a:rPr>
              <a:t>wise </a:t>
            </a:r>
            <a:r>
              <a:rPr dirty="0" sz="1400" spc="-5">
                <a:latin typeface="Times New Roman"/>
                <a:cs typeface="Times New Roman"/>
              </a:rPr>
              <a:t>moments that act </a:t>
            </a:r>
            <a:r>
              <a:rPr dirty="0" sz="1400">
                <a:latin typeface="Times New Roman"/>
                <a:cs typeface="Times New Roman"/>
              </a:rPr>
              <a:t>on </a:t>
            </a:r>
            <a:r>
              <a:rPr dirty="0" sz="1400" spc="-5">
                <a:latin typeface="Times New Roman"/>
                <a:cs typeface="Times New Roman"/>
              </a:rPr>
              <a:t>members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considered positive 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whereas  counter clock wise moments </a:t>
            </a:r>
            <a:r>
              <a:rPr dirty="0" sz="1400">
                <a:latin typeface="Times New Roman"/>
                <a:cs typeface="Times New Roman"/>
              </a:rPr>
              <a:t>are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negative.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44500" y="3267582"/>
            <a:ext cx="629285" cy="6026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dirty="0" sz="1400" spc="5">
                <a:latin typeface="Times New Roman"/>
                <a:cs typeface="Times New Roman"/>
              </a:rPr>
              <a:t>1</a:t>
            </a:r>
            <a:r>
              <a:rPr dirty="0" sz="1400">
                <a:latin typeface="Times New Roman"/>
                <a:cs typeface="Times New Roman"/>
              </a:rPr>
              <a:t>-</a:t>
            </a:r>
            <a:r>
              <a:rPr dirty="0" sz="1400">
                <a:latin typeface="Times New Roman"/>
                <a:cs typeface="Times New Roman"/>
              </a:rPr>
              <a:t>F.</a:t>
            </a:r>
            <a:r>
              <a:rPr dirty="0" sz="1400" spc="-10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.M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4134738"/>
            <a:ext cx="521970" cy="23939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400" spc="730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0396" y="3999102"/>
            <a:ext cx="6750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10">
                <a:latin typeface="Cambria Math"/>
                <a:cs typeface="Cambria Math"/>
              </a:rPr>
              <a:t>(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)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20520" y="4253610"/>
            <a:ext cx="22352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003096" y="4275454"/>
            <a:ext cx="657225" cy="0"/>
          </a:xfrm>
          <a:custGeom>
            <a:avLst/>
            <a:gdLst/>
            <a:ahLst/>
            <a:cxnLst/>
            <a:rect l="l" t="t" r="r" b="b"/>
            <a:pathLst>
              <a:path w="657225" h="0">
                <a:moveTo>
                  <a:pt x="0" y="0"/>
                </a:moveTo>
                <a:lnTo>
                  <a:pt x="65684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695957" y="4134738"/>
            <a:ext cx="5378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4500" y="4581270"/>
            <a:ext cx="77597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60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4500" y="5084190"/>
            <a:ext cx="525145" cy="239395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93444" y="4908016"/>
            <a:ext cx="676275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5">
                <a:latin typeface="Cambria Math"/>
                <a:cs typeface="Cambria Math"/>
              </a:rPr>
              <a:t>(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)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 algn="ctr" marL="7620">
              <a:lnSpc>
                <a:spcPct val="100000"/>
              </a:lnSpc>
              <a:spcBef>
                <a:spcPts val="325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006144" y="5224906"/>
            <a:ext cx="657225" cy="0"/>
          </a:xfrm>
          <a:custGeom>
            <a:avLst/>
            <a:gdLst/>
            <a:ahLst/>
            <a:cxnLst/>
            <a:rect l="l" t="t" r="r" b="b"/>
            <a:pathLst>
              <a:path w="657225" h="0">
                <a:moveTo>
                  <a:pt x="0" y="0"/>
                </a:moveTo>
                <a:lnTo>
                  <a:pt x="65684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699005" y="5084190"/>
            <a:ext cx="6381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44500" y="5526404"/>
            <a:ext cx="1993264" cy="9683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2- </a:t>
            </a:r>
            <a:r>
              <a:rPr dirty="0" sz="1400" spc="-5">
                <a:latin typeface="Times New Roman"/>
                <a:cs typeface="Times New Roman"/>
              </a:rPr>
              <a:t>modification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F.E.M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60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dirty="0" sz="1400">
                <a:latin typeface="Times New Roman"/>
                <a:cs typeface="Times New Roman"/>
              </a:rPr>
              <a:t>3-D.F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44500" y="6733413"/>
            <a:ext cx="1504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6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55751" y="6821804"/>
            <a:ext cx="1943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4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55928" y="6852284"/>
            <a:ext cx="1206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977188" y="6874128"/>
            <a:ext cx="281940" cy="0"/>
          </a:xfrm>
          <a:custGeom>
            <a:avLst/>
            <a:gdLst/>
            <a:ahLst/>
            <a:cxnLst/>
            <a:rect l="l" t="t" r="r" b="b"/>
            <a:pathLst>
              <a:path w="281940" h="0">
                <a:moveTo>
                  <a:pt x="0" y="0"/>
                </a:moveTo>
                <a:lnTo>
                  <a:pt x="2819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783132" y="6597777"/>
            <a:ext cx="8210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08660" algn="l"/>
              </a:tabLst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492250" y="6874128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 h="0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444500" y="7291196"/>
            <a:ext cx="1504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6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55751" y="7379589"/>
            <a:ext cx="1873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09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80084" y="7155560"/>
            <a:ext cx="486409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054404" y="7410068"/>
            <a:ext cx="1206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975664" y="7431913"/>
            <a:ext cx="281940" cy="0"/>
          </a:xfrm>
          <a:custGeom>
            <a:avLst/>
            <a:gdLst/>
            <a:ahLst/>
            <a:cxnLst/>
            <a:rect l="l" t="t" r="r" b="b"/>
            <a:pathLst>
              <a:path w="281940" h="0">
                <a:moveTo>
                  <a:pt x="0" y="0"/>
                </a:moveTo>
                <a:lnTo>
                  <a:pt x="2819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476502" y="7155560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489202" y="7431913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 h="0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293622" y="6733413"/>
            <a:ext cx="518159" cy="11715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524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 spc="-120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 spc="-120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8415">
              <a:lnSpc>
                <a:spcPct val="100000"/>
              </a:lnSpc>
              <a:spcBef>
                <a:spcPts val="1750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312417" y="7915401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59" h="12700">
                <a:moveTo>
                  <a:pt x="0" y="12192"/>
                </a:moveTo>
                <a:lnTo>
                  <a:pt x="73152" y="12192"/>
                </a:lnTo>
                <a:lnTo>
                  <a:pt x="7315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169212" y="8247634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59" h="12700">
                <a:moveTo>
                  <a:pt x="0" y="12191"/>
                </a:moveTo>
                <a:lnTo>
                  <a:pt x="73152" y="12191"/>
                </a:lnTo>
                <a:lnTo>
                  <a:pt x="7315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454150" y="8247634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59" h="12700">
                <a:moveTo>
                  <a:pt x="0" y="12191"/>
                </a:moveTo>
                <a:lnTo>
                  <a:pt x="73152" y="12191"/>
                </a:lnTo>
                <a:lnTo>
                  <a:pt x="7315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150924" y="8090661"/>
            <a:ext cx="394970" cy="0"/>
          </a:xfrm>
          <a:custGeom>
            <a:avLst/>
            <a:gdLst/>
            <a:ahLst/>
            <a:cxnLst/>
            <a:rect l="l" t="t" r="r" b="b"/>
            <a:pathLst>
              <a:path w="394969" h="0">
                <a:moveTo>
                  <a:pt x="0" y="0"/>
                </a:moveTo>
                <a:lnTo>
                  <a:pt x="39471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309369" y="8706357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59" h="12700">
                <a:moveTo>
                  <a:pt x="0" y="12192"/>
                </a:moveTo>
                <a:lnTo>
                  <a:pt x="73152" y="12192"/>
                </a:lnTo>
                <a:lnTo>
                  <a:pt x="7315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167688" y="9040113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59" h="12700">
                <a:moveTo>
                  <a:pt x="0" y="12192"/>
                </a:moveTo>
                <a:lnTo>
                  <a:pt x="73152" y="12192"/>
                </a:lnTo>
                <a:lnTo>
                  <a:pt x="7315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451102" y="9040113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59" h="12700">
                <a:moveTo>
                  <a:pt x="0" y="12192"/>
                </a:moveTo>
                <a:lnTo>
                  <a:pt x="73152" y="12192"/>
                </a:lnTo>
                <a:lnTo>
                  <a:pt x="7315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149400" y="8883141"/>
            <a:ext cx="394970" cy="0"/>
          </a:xfrm>
          <a:custGeom>
            <a:avLst/>
            <a:gdLst/>
            <a:ahLst/>
            <a:cxnLst/>
            <a:rect l="l" t="t" r="r" b="b"/>
            <a:pathLst>
              <a:path w="394969" h="0">
                <a:moveTo>
                  <a:pt x="0" y="0"/>
                </a:moveTo>
                <a:lnTo>
                  <a:pt x="39471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444500" y="7910931"/>
            <a:ext cx="1778635" cy="1323975"/>
          </a:xfrm>
          <a:prstGeom prst="rect">
            <a:avLst/>
          </a:prstGeom>
        </p:spPr>
        <p:txBody>
          <a:bodyPr wrap="square" lIns="0" tIns="52069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09"/>
              </a:spcBef>
            </a:pPr>
            <a:r>
              <a:rPr dirty="0" sz="1400" spc="69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baseline="-16666" sz="1500" spc="660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4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baseline="-25000" sz="1500" spc="532">
                <a:latin typeface="Cambria Math"/>
                <a:cs typeface="Cambria Math"/>
              </a:rPr>
              <a:t> </a:t>
            </a:r>
            <a:r>
              <a:rPr dirty="0" baseline="-25000" sz="1500">
                <a:latin typeface="Cambria Math"/>
                <a:cs typeface="Cambria Math"/>
              </a:rPr>
              <a:t>  </a:t>
            </a:r>
            <a:r>
              <a:rPr dirty="0" baseline="-25000" sz="1500" spc="-165">
                <a:latin typeface="Cambria Math"/>
                <a:cs typeface="Cambria Math"/>
              </a:rPr>
              <a:t> </a:t>
            </a:r>
            <a:r>
              <a:rPr dirty="0" baseline="33333" sz="1500" spc="532">
                <a:latin typeface="Cambria Math"/>
                <a:cs typeface="Cambria Math"/>
              </a:rPr>
              <a:t> </a:t>
            </a:r>
            <a:r>
              <a:rPr dirty="0" baseline="33333" sz="1500">
                <a:latin typeface="Cambria Math"/>
                <a:cs typeface="Cambria Math"/>
              </a:rPr>
              <a:t> </a:t>
            </a:r>
            <a:r>
              <a:rPr dirty="0" baseline="33333" sz="1500" spc="142">
                <a:latin typeface="Cambria Math"/>
                <a:cs typeface="Cambria Math"/>
              </a:rPr>
              <a:t> </a:t>
            </a:r>
            <a:r>
              <a:rPr dirty="0" baseline="-25000" sz="1500" spc="532">
                <a:latin typeface="Cambria Math"/>
                <a:cs typeface="Cambria Math"/>
              </a:rPr>
              <a:t> </a:t>
            </a:r>
            <a:r>
              <a:rPr dirty="0" baseline="-25000" sz="1500">
                <a:latin typeface="Cambria Math"/>
                <a:cs typeface="Cambria Math"/>
              </a:rPr>
              <a:t> </a:t>
            </a:r>
            <a:r>
              <a:rPr dirty="0" baseline="-25000" sz="1500" spc="14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  <a:p>
            <a:pPr algn="ctr" marL="29209">
              <a:lnSpc>
                <a:spcPct val="100000"/>
              </a:lnSpc>
              <a:spcBef>
                <a:spcPts val="1710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90">
                <a:latin typeface="Cambria Math"/>
                <a:cs typeface="Cambria Math"/>
              </a:rPr>
              <a:t> </a:t>
            </a:r>
            <a:r>
              <a:rPr dirty="0" baseline="27777" sz="2100" spc="1110">
                <a:latin typeface="Cambria Math"/>
                <a:cs typeface="Cambria Math"/>
              </a:rPr>
              <a:t> </a:t>
            </a:r>
            <a:r>
              <a:rPr dirty="0" baseline="27777" sz="2100" spc="-7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algn="ctr" marL="24130">
              <a:lnSpc>
                <a:spcPct val="100000"/>
              </a:lnSpc>
              <a:spcBef>
                <a:spcPts val="1080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570"/>
              </a:spcBef>
            </a:pPr>
            <a:r>
              <a:rPr dirty="0" sz="1400" spc="69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89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baseline="-25000" sz="1500" spc="532">
                <a:latin typeface="Cambria Math"/>
                <a:cs typeface="Cambria Math"/>
              </a:rPr>
              <a:t> </a:t>
            </a:r>
            <a:r>
              <a:rPr dirty="0" baseline="-25000" sz="1500">
                <a:latin typeface="Cambria Math"/>
                <a:cs typeface="Cambria Math"/>
              </a:rPr>
              <a:t> </a:t>
            </a:r>
            <a:r>
              <a:rPr dirty="0" baseline="-25000" sz="1500" spc="142">
                <a:latin typeface="Cambria Math"/>
                <a:cs typeface="Cambria Math"/>
              </a:rPr>
              <a:t> </a:t>
            </a:r>
            <a:r>
              <a:rPr dirty="0" baseline="36111" sz="1500" spc="532">
                <a:latin typeface="Cambria Math"/>
                <a:cs typeface="Cambria Math"/>
              </a:rPr>
              <a:t> </a:t>
            </a:r>
            <a:r>
              <a:rPr dirty="0" baseline="36111" sz="1500">
                <a:latin typeface="Cambria Math"/>
                <a:cs typeface="Cambria Math"/>
              </a:rPr>
              <a:t> </a:t>
            </a:r>
            <a:r>
              <a:rPr dirty="0" baseline="36111" sz="1500" spc="142">
                <a:latin typeface="Cambria Math"/>
                <a:cs typeface="Cambria Math"/>
              </a:rPr>
              <a:t> </a:t>
            </a:r>
            <a:r>
              <a:rPr dirty="0" baseline="-25000" sz="1500" spc="532">
                <a:latin typeface="Cambria Math"/>
                <a:cs typeface="Cambria Math"/>
              </a:rPr>
              <a:t> </a:t>
            </a:r>
            <a:r>
              <a:rPr dirty="0" baseline="-25000" sz="1500">
                <a:latin typeface="Cambria Math"/>
                <a:cs typeface="Cambria Math"/>
              </a:rPr>
              <a:t> </a:t>
            </a:r>
            <a:r>
              <a:rPr dirty="0" baseline="-25000" sz="1500" spc="14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  <a:p>
            <a:pPr algn="ctr" marL="24130">
              <a:lnSpc>
                <a:spcPct val="100000"/>
              </a:lnSpc>
              <a:spcBef>
                <a:spcPts val="1710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75">
                <a:latin typeface="Cambria Math"/>
                <a:cs typeface="Cambria Math"/>
              </a:rPr>
              <a:t> </a:t>
            </a:r>
            <a:r>
              <a:rPr dirty="0" baseline="27777" sz="2100" spc="1110">
                <a:latin typeface="Cambria Math"/>
                <a:cs typeface="Cambria Math"/>
              </a:rPr>
              <a:t> </a:t>
            </a:r>
            <a:r>
              <a:rPr dirty="0" baseline="27777" sz="2100" spc="-7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3390900" y="2176144"/>
            <a:ext cx="2886075" cy="114300"/>
          </a:xfrm>
          <a:custGeom>
            <a:avLst/>
            <a:gdLst/>
            <a:ahLst/>
            <a:cxnLst/>
            <a:rect l="l" t="t" r="r" b="b"/>
            <a:pathLst>
              <a:path w="2886075" h="114300">
                <a:moveTo>
                  <a:pt x="0" y="114300"/>
                </a:moveTo>
                <a:lnTo>
                  <a:pt x="2886075" y="114300"/>
                </a:lnTo>
                <a:lnTo>
                  <a:pt x="2886075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390900" y="2176144"/>
            <a:ext cx="2886075" cy="114300"/>
          </a:xfrm>
          <a:custGeom>
            <a:avLst/>
            <a:gdLst/>
            <a:ahLst/>
            <a:cxnLst/>
            <a:rect l="l" t="t" r="r" b="b"/>
            <a:pathLst>
              <a:path w="2886075" h="114300">
                <a:moveTo>
                  <a:pt x="0" y="114300"/>
                </a:moveTo>
                <a:lnTo>
                  <a:pt x="2886075" y="114300"/>
                </a:lnTo>
                <a:lnTo>
                  <a:pt x="2886075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290887" y="2295207"/>
            <a:ext cx="228600" cy="200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143250" y="2490469"/>
            <a:ext cx="552450" cy="908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143250" y="2490469"/>
            <a:ext cx="552450" cy="90805"/>
          </a:xfrm>
          <a:custGeom>
            <a:avLst/>
            <a:gdLst/>
            <a:ahLst/>
            <a:cxnLst/>
            <a:rect l="l" t="t" r="r" b="b"/>
            <a:pathLst>
              <a:path w="552450" h="90805">
                <a:moveTo>
                  <a:pt x="0" y="90804"/>
                </a:moveTo>
                <a:lnTo>
                  <a:pt x="552450" y="90804"/>
                </a:lnTo>
                <a:lnTo>
                  <a:pt x="5524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176712" y="2295207"/>
            <a:ext cx="228600" cy="2000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4029075" y="2490469"/>
            <a:ext cx="552450" cy="908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4029075" y="2490469"/>
            <a:ext cx="552450" cy="90805"/>
          </a:xfrm>
          <a:custGeom>
            <a:avLst/>
            <a:gdLst/>
            <a:ahLst/>
            <a:cxnLst/>
            <a:rect l="l" t="t" r="r" b="b"/>
            <a:pathLst>
              <a:path w="552450" h="90805">
                <a:moveTo>
                  <a:pt x="0" y="90804"/>
                </a:moveTo>
                <a:lnTo>
                  <a:pt x="552450" y="90804"/>
                </a:lnTo>
                <a:lnTo>
                  <a:pt x="5524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5243512" y="2295207"/>
            <a:ext cx="228600" cy="2000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5095875" y="2490469"/>
            <a:ext cx="552450" cy="9080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5095875" y="2490469"/>
            <a:ext cx="552450" cy="90805"/>
          </a:xfrm>
          <a:custGeom>
            <a:avLst/>
            <a:gdLst/>
            <a:ahLst/>
            <a:cxnLst/>
            <a:rect l="l" t="t" r="r" b="b"/>
            <a:pathLst>
              <a:path w="552450" h="90805">
                <a:moveTo>
                  <a:pt x="0" y="90804"/>
                </a:moveTo>
                <a:lnTo>
                  <a:pt x="552450" y="90804"/>
                </a:lnTo>
                <a:lnTo>
                  <a:pt x="5524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6129337" y="2295207"/>
            <a:ext cx="228600" cy="200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5981700" y="2490469"/>
            <a:ext cx="552450" cy="9080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5981700" y="2490469"/>
            <a:ext cx="552450" cy="90805"/>
          </a:xfrm>
          <a:custGeom>
            <a:avLst/>
            <a:gdLst/>
            <a:ahLst/>
            <a:cxnLst/>
            <a:rect l="l" t="t" r="r" b="b"/>
            <a:pathLst>
              <a:path w="552450" h="90805">
                <a:moveTo>
                  <a:pt x="0" y="90804"/>
                </a:moveTo>
                <a:lnTo>
                  <a:pt x="552450" y="90804"/>
                </a:lnTo>
                <a:lnTo>
                  <a:pt x="5524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6238875" y="1798319"/>
            <a:ext cx="76200" cy="377825"/>
          </a:xfrm>
          <a:custGeom>
            <a:avLst/>
            <a:gdLst/>
            <a:ahLst/>
            <a:cxnLst/>
            <a:rect l="l" t="t" r="r" b="b"/>
            <a:pathLst>
              <a:path w="76200" h="377825">
                <a:moveTo>
                  <a:pt x="31750" y="301625"/>
                </a:moveTo>
                <a:lnTo>
                  <a:pt x="0" y="301625"/>
                </a:lnTo>
                <a:lnTo>
                  <a:pt x="38100" y="377825"/>
                </a:lnTo>
                <a:lnTo>
                  <a:pt x="66675" y="320675"/>
                </a:lnTo>
                <a:lnTo>
                  <a:pt x="34544" y="320675"/>
                </a:lnTo>
                <a:lnTo>
                  <a:pt x="31750" y="317881"/>
                </a:lnTo>
                <a:lnTo>
                  <a:pt x="31750" y="301625"/>
                </a:lnTo>
                <a:close/>
              </a:path>
              <a:path w="76200" h="377825">
                <a:moveTo>
                  <a:pt x="41655" y="0"/>
                </a:moveTo>
                <a:lnTo>
                  <a:pt x="34544" y="0"/>
                </a:lnTo>
                <a:lnTo>
                  <a:pt x="31750" y="2794"/>
                </a:lnTo>
                <a:lnTo>
                  <a:pt x="31750" y="317881"/>
                </a:lnTo>
                <a:lnTo>
                  <a:pt x="34544" y="320675"/>
                </a:lnTo>
                <a:lnTo>
                  <a:pt x="41655" y="320675"/>
                </a:lnTo>
                <a:lnTo>
                  <a:pt x="44450" y="317881"/>
                </a:lnTo>
                <a:lnTo>
                  <a:pt x="44450" y="2794"/>
                </a:lnTo>
                <a:lnTo>
                  <a:pt x="41655" y="0"/>
                </a:lnTo>
                <a:close/>
              </a:path>
              <a:path w="76200" h="377825">
                <a:moveTo>
                  <a:pt x="76200" y="301625"/>
                </a:moveTo>
                <a:lnTo>
                  <a:pt x="44450" y="301625"/>
                </a:lnTo>
                <a:lnTo>
                  <a:pt x="44450" y="317881"/>
                </a:lnTo>
                <a:lnTo>
                  <a:pt x="41655" y="320675"/>
                </a:lnTo>
                <a:lnTo>
                  <a:pt x="66675" y="320675"/>
                </a:lnTo>
                <a:lnTo>
                  <a:pt x="76200" y="3016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3352800" y="1788794"/>
            <a:ext cx="76200" cy="377825"/>
          </a:xfrm>
          <a:custGeom>
            <a:avLst/>
            <a:gdLst/>
            <a:ahLst/>
            <a:cxnLst/>
            <a:rect l="l" t="t" r="r" b="b"/>
            <a:pathLst>
              <a:path w="76200" h="377825">
                <a:moveTo>
                  <a:pt x="31750" y="301625"/>
                </a:moveTo>
                <a:lnTo>
                  <a:pt x="0" y="301625"/>
                </a:lnTo>
                <a:lnTo>
                  <a:pt x="38100" y="377825"/>
                </a:lnTo>
                <a:lnTo>
                  <a:pt x="66675" y="320675"/>
                </a:lnTo>
                <a:lnTo>
                  <a:pt x="34544" y="320675"/>
                </a:lnTo>
                <a:lnTo>
                  <a:pt x="31750" y="317881"/>
                </a:lnTo>
                <a:lnTo>
                  <a:pt x="31750" y="301625"/>
                </a:lnTo>
                <a:close/>
              </a:path>
              <a:path w="76200" h="377825">
                <a:moveTo>
                  <a:pt x="41655" y="0"/>
                </a:moveTo>
                <a:lnTo>
                  <a:pt x="34544" y="0"/>
                </a:lnTo>
                <a:lnTo>
                  <a:pt x="31750" y="2794"/>
                </a:lnTo>
                <a:lnTo>
                  <a:pt x="31750" y="317881"/>
                </a:lnTo>
                <a:lnTo>
                  <a:pt x="34544" y="320675"/>
                </a:lnTo>
                <a:lnTo>
                  <a:pt x="41655" y="320675"/>
                </a:lnTo>
                <a:lnTo>
                  <a:pt x="44450" y="317881"/>
                </a:lnTo>
                <a:lnTo>
                  <a:pt x="44450" y="2794"/>
                </a:lnTo>
                <a:lnTo>
                  <a:pt x="41655" y="0"/>
                </a:lnTo>
                <a:close/>
              </a:path>
              <a:path w="76200" h="377825">
                <a:moveTo>
                  <a:pt x="76200" y="301625"/>
                </a:moveTo>
                <a:lnTo>
                  <a:pt x="44450" y="301625"/>
                </a:lnTo>
                <a:lnTo>
                  <a:pt x="44450" y="317881"/>
                </a:lnTo>
                <a:lnTo>
                  <a:pt x="41655" y="320675"/>
                </a:lnTo>
                <a:lnTo>
                  <a:pt x="66675" y="320675"/>
                </a:lnTo>
                <a:lnTo>
                  <a:pt x="76200" y="3016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3390900" y="1804669"/>
            <a:ext cx="2886075" cy="0"/>
          </a:xfrm>
          <a:custGeom>
            <a:avLst/>
            <a:gdLst/>
            <a:ahLst/>
            <a:cxnLst/>
            <a:rect l="l" t="t" r="r" b="b"/>
            <a:pathLst>
              <a:path w="2886075" h="0">
                <a:moveTo>
                  <a:pt x="0" y="0"/>
                </a:moveTo>
                <a:lnTo>
                  <a:pt x="288607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5162550" y="1788794"/>
            <a:ext cx="76200" cy="377825"/>
          </a:xfrm>
          <a:custGeom>
            <a:avLst/>
            <a:gdLst/>
            <a:ahLst/>
            <a:cxnLst/>
            <a:rect l="l" t="t" r="r" b="b"/>
            <a:pathLst>
              <a:path w="76200" h="377825">
                <a:moveTo>
                  <a:pt x="31750" y="301625"/>
                </a:moveTo>
                <a:lnTo>
                  <a:pt x="0" y="301625"/>
                </a:lnTo>
                <a:lnTo>
                  <a:pt x="38100" y="377825"/>
                </a:lnTo>
                <a:lnTo>
                  <a:pt x="66675" y="320675"/>
                </a:lnTo>
                <a:lnTo>
                  <a:pt x="34544" y="320675"/>
                </a:lnTo>
                <a:lnTo>
                  <a:pt x="31750" y="317881"/>
                </a:lnTo>
                <a:lnTo>
                  <a:pt x="31750" y="301625"/>
                </a:lnTo>
                <a:close/>
              </a:path>
              <a:path w="76200" h="377825">
                <a:moveTo>
                  <a:pt x="41655" y="0"/>
                </a:moveTo>
                <a:lnTo>
                  <a:pt x="34544" y="0"/>
                </a:lnTo>
                <a:lnTo>
                  <a:pt x="31750" y="2794"/>
                </a:lnTo>
                <a:lnTo>
                  <a:pt x="31750" y="317881"/>
                </a:lnTo>
                <a:lnTo>
                  <a:pt x="34544" y="320675"/>
                </a:lnTo>
                <a:lnTo>
                  <a:pt x="41655" y="320675"/>
                </a:lnTo>
                <a:lnTo>
                  <a:pt x="44450" y="317881"/>
                </a:lnTo>
                <a:lnTo>
                  <a:pt x="44450" y="2794"/>
                </a:lnTo>
                <a:lnTo>
                  <a:pt x="41655" y="0"/>
                </a:lnTo>
                <a:close/>
              </a:path>
              <a:path w="76200" h="377825">
                <a:moveTo>
                  <a:pt x="76200" y="301625"/>
                </a:moveTo>
                <a:lnTo>
                  <a:pt x="44450" y="301625"/>
                </a:lnTo>
                <a:lnTo>
                  <a:pt x="44450" y="317881"/>
                </a:lnTo>
                <a:lnTo>
                  <a:pt x="41655" y="320675"/>
                </a:lnTo>
                <a:lnTo>
                  <a:pt x="66675" y="320675"/>
                </a:lnTo>
                <a:lnTo>
                  <a:pt x="76200" y="3016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4448175" y="1788794"/>
            <a:ext cx="76200" cy="377825"/>
          </a:xfrm>
          <a:custGeom>
            <a:avLst/>
            <a:gdLst/>
            <a:ahLst/>
            <a:cxnLst/>
            <a:rect l="l" t="t" r="r" b="b"/>
            <a:pathLst>
              <a:path w="76200" h="377825">
                <a:moveTo>
                  <a:pt x="31750" y="301625"/>
                </a:moveTo>
                <a:lnTo>
                  <a:pt x="0" y="301625"/>
                </a:lnTo>
                <a:lnTo>
                  <a:pt x="38100" y="377825"/>
                </a:lnTo>
                <a:lnTo>
                  <a:pt x="66675" y="320675"/>
                </a:lnTo>
                <a:lnTo>
                  <a:pt x="34544" y="320675"/>
                </a:lnTo>
                <a:lnTo>
                  <a:pt x="31750" y="317881"/>
                </a:lnTo>
                <a:lnTo>
                  <a:pt x="31750" y="301625"/>
                </a:lnTo>
                <a:close/>
              </a:path>
              <a:path w="76200" h="377825">
                <a:moveTo>
                  <a:pt x="41655" y="0"/>
                </a:moveTo>
                <a:lnTo>
                  <a:pt x="34544" y="0"/>
                </a:lnTo>
                <a:lnTo>
                  <a:pt x="31750" y="2794"/>
                </a:lnTo>
                <a:lnTo>
                  <a:pt x="31750" y="317881"/>
                </a:lnTo>
                <a:lnTo>
                  <a:pt x="34544" y="320675"/>
                </a:lnTo>
                <a:lnTo>
                  <a:pt x="41655" y="320675"/>
                </a:lnTo>
                <a:lnTo>
                  <a:pt x="44450" y="317881"/>
                </a:lnTo>
                <a:lnTo>
                  <a:pt x="44450" y="2794"/>
                </a:lnTo>
                <a:lnTo>
                  <a:pt x="41655" y="0"/>
                </a:lnTo>
                <a:close/>
              </a:path>
              <a:path w="76200" h="377825">
                <a:moveTo>
                  <a:pt x="76200" y="301625"/>
                </a:moveTo>
                <a:lnTo>
                  <a:pt x="44450" y="301625"/>
                </a:lnTo>
                <a:lnTo>
                  <a:pt x="44450" y="317881"/>
                </a:lnTo>
                <a:lnTo>
                  <a:pt x="41655" y="320675"/>
                </a:lnTo>
                <a:lnTo>
                  <a:pt x="66675" y="320675"/>
                </a:lnTo>
                <a:lnTo>
                  <a:pt x="76200" y="3016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3829050" y="1798319"/>
            <a:ext cx="76200" cy="377825"/>
          </a:xfrm>
          <a:custGeom>
            <a:avLst/>
            <a:gdLst/>
            <a:ahLst/>
            <a:cxnLst/>
            <a:rect l="l" t="t" r="r" b="b"/>
            <a:pathLst>
              <a:path w="76200" h="377825">
                <a:moveTo>
                  <a:pt x="31750" y="301625"/>
                </a:moveTo>
                <a:lnTo>
                  <a:pt x="0" y="301625"/>
                </a:lnTo>
                <a:lnTo>
                  <a:pt x="38100" y="377825"/>
                </a:lnTo>
                <a:lnTo>
                  <a:pt x="66675" y="320675"/>
                </a:lnTo>
                <a:lnTo>
                  <a:pt x="34544" y="320675"/>
                </a:lnTo>
                <a:lnTo>
                  <a:pt x="31750" y="317881"/>
                </a:lnTo>
                <a:lnTo>
                  <a:pt x="31750" y="301625"/>
                </a:lnTo>
                <a:close/>
              </a:path>
              <a:path w="76200" h="377825">
                <a:moveTo>
                  <a:pt x="41655" y="0"/>
                </a:moveTo>
                <a:lnTo>
                  <a:pt x="34544" y="0"/>
                </a:lnTo>
                <a:lnTo>
                  <a:pt x="31750" y="2794"/>
                </a:lnTo>
                <a:lnTo>
                  <a:pt x="31750" y="317881"/>
                </a:lnTo>
                <a:lnTo>
                  <a:pt x="34544" y="320675"/>
                </a:lnTo>
                <a:lnTo>
                  <a:pt x="41655" y="320675"/>
                </a:lnTo>
                <a:lnTo>
                  <a:pt x="44450" y="317881"/>
                </a:lnTo>
                <a:lnTo>
                  <a:pt x="44450" y="2794"/>
                </a:lnTo>
                <a:lnTo>
                  <a:pt x="41655" y="0"/>
                </a:lnTo>
                <a:close/>
              </a:path>
              <a:path w="76200" h="377825">
                <a:moveTo>
                  <a:pt x="76200" y="301625"/>
                </a:moveTo>
                <a:lnTo>
                  <a:pt x="44450" y="301625"/>
                </a:lnTo>
                <a:lnTo>
                  <a:pt x="44450" y="317881"/>
                </a:lnTo>
                <a:lnTo>
                  <a:pt x="41655" y="320675"/>
                </a:lnTo>
                <a:lnTo>
                  <a:pt x="66675" y="320675"/>
                </a:lnTo>
                <a:lnTo>
                  <a:pt x="76200" y="3016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3185286" y="2192782"/>
            <a:ext cx="1289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8" name="object 6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69" name="object 6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  <p:sp>
        <p:nvSpPr>
          <p:cNvPr id="61" name="object 61"/>
          <p:cNvSpPr txBox="1"/>
          <p:nvPr/>
        </p:nvSpPr>
        <p:spPr>
          <a:xfrm>
            <a:off x="4240148" y="2535682"/>
            <a:ext cx="1225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5404484" y="2578354"/>
            <a:ext cx="1206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6265926" y="2607309"/>
            <a:ext cx="1352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782695" y="2233930"/>
            <a:ext cx="2070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25793" sz="2100" spc="-7">
                <a:latin typeface="Calibri"/>
                <a:cs typeface="Calibri"/>
              </a:rPr>
              <a:t>2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5851397" y="2233930"/>
            <a:ext cx="2070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25793" sz="2100" spc="-7">
                <a:latin typeface="Calibri"/>
                <a:cs typeface="Calibri"/>
              </a:rPr>
              <a:t>2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811648" y="2233930"/>
            <a:ext cx="2070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25793" sz="2100" spc="-7">
                <a:latin typeface="Calibri"/>
                <a:cs typeface="Calibri"/>
              </a:rPr>
              <a:t>5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27736" y="356013"/>
            <a:ext cx="6709409" cy="1561465"/>
          </a:xfrm>
          <a:prstGeom prst="rect">
            <a:avLst/>
          </a:prstGeom>
        </p:spPr>
        <p:txBody>
          <a:bodyPr wrap="square" lIns="0" tIns="838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60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 marL="257810">
              <a:lnSpc>
                <a:spcPct val="100000"/>
              </a:lnSpc>
              <a:spcBef>
                <a:spcPts val="50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</a:t>
            </a:r>
            <a:r>
              <a:rPr dirty="0" baseline="-16666" sz="1500" spc="675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4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-15">
                <a:latin typeface="Cambria Math"/>
                <a:cs typeface="Cambria Math"/>
              </a:rPr>
              <a:t>(</a:t>
            </a:r>
            <a:r>
              <a:rPr dirty="0" sz="1400" spc="21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4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29209">
              <a:lnSpc>
                <a:spcPct val="100000"/>
              </a:lnSpc>
              <a:spcBef>
                <a:spcPts val="1165"/>
              </a:spcBef>
            </a:pPr>
            <a:r>
              <a:rPr dirty="0" sz="1400" spc="-5">
                <a:latin typeface="Times New Roman"/>
                <a:cs typeface="Times New Roman"/>
              </a:rPr>
              <a:t>Example:- using moment distribution, analysis the </a:t>
            </a:r>
            <a:r>
              <a:rPr dirty="0" sz="1400">
                <a:latin typeface="Times New Roman"/>
                <a:cs typeface="Times New Roman"/>
              </a:rPr>
              <a:t>beam </a:t>
            </a:r>
            <a:r>
              <a:rPr dirty="0" sz="1400" spc="-5">
                <a:latin typeface="Times New Roman"/>
                <a:cs typeface="Times New Roman"/>
              </a:rPr>
              <a:t>shown. EI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constant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algn="r" marR="197485">
              <a:lnSpc>
                <a:spcPct val="100000"/>
              </a:lnSpc>
              <a:spcBef>
                <a:spcPts val="1180"/>
              </a:spcBef>
            </a:pPr>
            <a:r>
              <a:rPr dirty="0" sz="1400">
                <a:latin typeface="Calibri"/>
                <a:cs typeface="Calibri"/>
              </a:rPr>
              <a:t>48</a:t>
            </a:r>
            <a:r>
              <a:rPr dirty="0" sz="1400" spc="-10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kN/m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7736" y="427735"/>
            <a:ext cx="670940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85572" y="1403857"/>
          <a:ext cx="3300095" cy="2308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1985"/>
                <a:gridCol w="1336675"/>
                <a:gridCol w="626744"/>
                <a:gridCol w="685799"/>
              </a:tblGrid>
              <a:tr h="210311">
                <a:tc gridSpan="2">
                  <a:txBody>
                    <a:bodyPr/>
                    <a:lstStyle/>
                    <a:p>
                      <a:pPr algn="ctr" marL="635">
                        <a:lnSpc>
                          <a:spcPts val="155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joint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B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11835">
                <a:tc gridSpan="2">
                  <a:txBody>
                    <a:bodyPr/>
                    <a:lstStyle/>
                    <a:p>
                      <a:pPr algn="ctr">
                        <a:lnSpc>
                          <a:spcPts val="157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member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BA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BC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0980">
                <a:tc gridSpan="2">
                  <a:txBody>
                    <a:bodyPr/>
                    <a:lstStyle/>
                    <a:p>
                      <a:pPr algn="ctr" marL="635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D.F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0.789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0.211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5987">
                <a:tc rowSpan="2">
                  <a:txBody>
                    <a:bodyPr/>
                    <a:lstStyle/>
                    <a:p>
                      <a:pPr marL="67945">
                        <a:lnSpc>
                          <a:spcPts val="167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Cycle1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67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F.E.M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670"/>
                        </a:lnSpc>
                      </a:pPr>
                      <a:r>
                        <a:rPr dirty="0" sz="1400" spc="5">
                          <a:latin typeface="Times New Roman"/>
                          <a:cs typeface="Times New Roman"/>
                        </a:rPr>
                        <a:t>24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-100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640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Balance</a:t>
                      </a:r>
                      <a:r>
                        <a:rPr dirty="0" sz="14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moment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59.964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16.036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7931">
                <a:tc rowSpan="2"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Cycle2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614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C.O.M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14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614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3176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8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Balance</a:t>
                      </a:r>
                      <a:r>
                        <a:rPr dirty="0" sz="14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moment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8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58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4987">
                <a:tc gridSpan="2">
                  <a:txBody>
                    <a:bodyPr/>
                    <a:lstStyle/>
                    <a:p>
                      <a:pPr marL="593090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summation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83.964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-83.964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1869313" y="4445507"/>
            <a:ext cx="242570" cy="888365"/>
          </a:xfrm>
          <a:custGeom>
            <a:avLst/>
            <a:gdLst/>
            <a:ahLst/>
            <a:cxnLst/>
            <a:rect l="l" t="t" r="r" b="b"/>
            <a:pathLst>
              <a:path w="242569" h="888364">
                <a:moveTo>
                  <a:pt x="15367" y="803148"/>
                </a:moveTo>
                <a:lnTo>
                  <a:pt x="7112" y="887856"/>
                </a:lnTo>
                <a:lnTo>
                  <a:pt x="79882" y="843661"/>
                </a:lnTo>
                <a:lnTo>
                  <a:pt x="76242" y="841375"/>
                </a:lnTo>
                <a:lnTo>
                  <a:pt x="40512" y="841375"/>
                </a:lnTo>
                <a:lnTo>
                  <a:pt x="37464" y="839470"/>
                </a:lnTo>
                <a:lnTo>
                  <a:pt x="34543" y="837691"/>
                </a:lnTo>
                <a:lnTo>
                  <a:pt x="33655" y="833754"/>
                </a:lnTo>
                <a:lnTo>
                  <a:pt x="35432" y="830834"/>
                </a:lnTo>
                <a:lnTo>
                  <a:pt x="42213" y="820006"/>
                </a:lnTo>
                <a:lnTo>
                  <a:pt x="15367" y="803148"/>
                </a:lnTo>
                <a:close/>
              </a:path>
              <a:path w="242569" h="888364">
                <a:moveTo>
                  <a:pt x="42213" y="820006"/>
                </a:moveTo>
                <a:lnTo>
                  <a:pt x="35432" y="830834"/>
                </a:lnTo>
                <a:lnTo>
                  <a:pt x="33655" y="833754"/>
                </a:lnTo>
                <a:lnTo>
                  <a:pt x="34543" y="837691"/>
                </a:lnTo>
                <a:lnTo>
                  <a:pt x="37464" y="839470"/>
                </a:lnTo>
                <a:lnTo>
                  <a:pt x="40512" y="841375"/>
                </a:lnTo>
                <a:lnTo>
                  <a:pt x="44450" y="840486"/>
                </a:lnTo>
                <a:lnTo>
                  <a:pt x="46228" y="837564"/>
                </a:lnTo>
                <a:lnTo>
                  <a:pt x="52963" y="826756"/>
                </a:lnTo>
                <a:lnTo>
                  <a:pt x="42213" y="820006"/>
                </a:lnTo>
                <a:close/>
              </a:path>
              <a:path w="242569" h="888364">
                <a:moveTo>
                  <a:pt x="52963" y="826756"/>
                </a:moveTo>
                <a:lnTo>
                  <a:pt x="46150" y="837691"/>
                </a:lnTo>
                <a:lnTo>
                  <a:pt x="44450" y="840486"/>
                </a:lnTo>
                <a:lnTo>
                  <a:pt x="40512" y="841375"/>
                </a:lnTo>
                <a:lnTo>
                  <a:pt x="76242" y="841375"/>
                </a:lnTo>
                <a:lnTo>
                  <a:pt x="52963" y="826756"/>
                </a:lnTo>
                <a:close/>
              </a:path>
              <a:path w="242569" h="888364">
                <a:moveTo>
                  <a:pt x="8255" y="0"/>
                </a:moveTo>
                <a:lnTo>
                  <a:pt x="4318" y="508"/>
                </a:lnTo>
                <a:lnTo>
                  <a:pt x="2159" y="3175"/>
                </a:lnTo>
                <a:lnTo>
                  <a:pt x="0" y="5968"/>
                </a:lnTo>
                <a:lnTo>
                  <a:pt x="381" y="10033"/>
                </a:lnTo>
                <a:lnTo>
                  <a:pt x="38862" y="40004"/>
                </a:lnTo>
                <a:lnTo>
                  <a:pt x="73532" y="68199"/>
                </a:lnTo>
                <a:lnTo>
                  <a:pt x="106553" y="96647"/>
                </a:lnTo>
                <a:lnTo>
                  <a:pt x="137287" y="125856"/>
                </a:lnTo>
                <a:lnTo>
                  <a:pt x="164592" y="155701"/>
                </a:lnTo>
                <a:lnTo>
                  <a:pt x="188213" y="186562"/>
                </a:lnTo>
                <a:lnTo>
                  <a:pt x="214249" y="235076"/>
                </a:lnTo>
                <a:lnTo>
                  <a:pt x="227584" y="287020"/>
                </a:lnTo>
                <a:lnTo>
                  <a:pt x="229616" y="324230"/>
                </a:lnTo>
                <a:lnTo>
                  <a:pt x="228854" y="343662"/>
                </a:lnTo>
                <a:lnTo>
                  <a:pt x="224028" y="383286"/>
                </a:lnTo>
                <a:lnTo>
                  <a:pt x="216026" y="424052"/>
                </a:lnTo>
                <a:lnTo>
                  <a:pt x="199262" y="485901"/>
                </a:lnTo>
                <a:lnTo>
                  <a:pt x="186181" y="526923"/>
                </a:lnTo>
                <a:lnTo>
                  <a:pt x="172593" y="567054"/>
                </a:lnTo>
                <a:lnTo>
                  <a:pt x="157734" y="606551"/>
                </a:lnTo>
                <a:lnTo>
                  <a:pt x="140207" y="646049"/>
                </a:lnTo>
                <a:lnTo>
                  <a:pt x="120523" y="685673"/>
                </a:lnTo>
                <a:lnTo>
                  <a:pt x="98932" y="725297"/>
                </a:lnTo>
                <a:lnTo>
                  <a:pt x="75945" y="764921"/>
                </a:lnTo>
                <a:lnTo>
                  <a:pt x="51816" y="804672"/>
                </a:lnTo>
                <a:lnTo>
                  <a:pt x="42213" y="820006"/>
                </a:lnTo>
                <a:lnTo>
                  <a:pt x="52963" y="826756"/>
                </a:lnTo>
                <a:lnTo>
                  <a:pt x="86868" y="771271"/>
                </a:lnTo>
                <a:lnTo>
                  <a:pt x="110109" y="731265"/>
                </a:lnTo>
                <a:lnTo>
                  <a:pt x="131825" y="691261"/>
                </a:lnTo>
                <a:lnTo>
                  <a:pt x="151764" y="651255"/>
                </a:lnTo>
                <a:lnTo>
                  <a:pt x="169544" y="611124"/>
                </a:lnTo>
                <a:lnTo>
                  <a:pt x="184531" y="571118"/>
                </a:lnTo>
                <a:lnTo>
                  <a:pt x="198247" y="530733"/>
                </a:lnTo>
                <a:lnTo>
                  <a:pt x="211455" y="489330"/>
                </a:lnTo>
                <a:lnTo>
                  <a:pt x="223266" y="447548"/>
                </a:lnTo>
                <a:lnTo>
                  <a:pt x="232918" y="405891"/>
                </a:lnTo>
                <a:lnTo>
                  <a:pt x="239522" y="364489"/>
                </a:lnTo>
                <a:lnTo>
                  <a:pt x="242188" y="323976"/>
                </a:lnTo>
                <a:lnTo>
                  <a:pt x="241807" y="304164"/>
                </a:lnTo>
                <a:lnTo>
                  <a:pt x="236855" y="265938"/>
                </a:lnTo>
                <a:lnTo>
                  <a:pt x="218059" y="212471"/>
                </a:lnTo>
                <a:lnTo>
                  <a:pt x="198500" y="179197"/>
                </a:lnTo>
                <a:lnTo>
                  <a:pt x="174244" y="147320"/>
                </a:lnTo>
                <a:lnTo>
                  <a:pt x="146176" y="116839"/>
                </a:lnTo>
                <a:lnTo>
                  <a:pt x="114935" y="87122"/>
                </a:lnTo>
                <a:lnTo>
                  <a:pt x="81534" y="58292"/>
                </a:lnTo>
                <a:lnTo>
                  <a:pt x="46609" y="30099"/>
                </a:lnTo>
                <a:lnTo>
                  <a:pt x="11049" y="2159"/>
                </a:lnTo>
                <a:lnTo>
                  <a:pt x="825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085850" y="4833619"/>
            <a:ext cx="790575" cy="114300"/>
          </a:xfrm>
          <a:custGeom>
            <a:avLst/>
            <a:gdLst/>
            <a:ahLst/>
            <a:cxnLst/>
            <a:rect l="l" t="t" r="r" b="b"/>
            <a:pathLst>
              <a:path w="790575" h="114300">
                <a:moveTo>
                  <a:pt x="0" y="114300"/>
                </a:moveTo>
                <a:lnTo>
                  <a:pt x="790575" y="114300"/>
                </a:lnTo>
                <a:lnTo>
                  <a:pt x="790575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085850" y="4833619"/>
            <a:ext cx="790575" cy="114300"/>
          </a:xfrm>
          <a:custGeom>
            <a:avLst/>
            <a:gdLst/>
            <a:ahLst/>
            <a:cxnLst/>
            <a:rect l="l" t="t" r="r" b="b"/>
            <a:pathLst>
              <a:path w="790575" h="114300">
                <a:moveTo>
                  <a:pt x="0" y="114300"/>
                </a:moveTo>
                <a:lnTo>
                  <a:pt x="790575" y="114300"/>
                </a:lnTo>
                <a:lnTo>
                  <a:pt x="790575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985837" y="4952682"/>
            <a:ext cx="228600" cy="200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838200" y="5147944"/>
            <a:ext cx="552450" cy="908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838200" y="5147944"/>
            <a:ext cx="552450" cy="90805"/>
          </a:xfrm>
          <a:custGeom>
            <a:avLst/>
            <a:gdLst/>
            <a:ahLst/>
            <a:cxnLst/>
            <a:rect l="l" t="t" r="r" b="b"/>
            <a:pathLst>
              <a:path w="552450" h="90804">
                <a:moveTo>
                  <a:pt x="0" y="90804"/>
                </a:moveTo>
                <a:lnTo>
                  <a:pt x="552450" y="90804"/>
                </a:lnTo>
                <a:lnTo>
                  <a:pt x="5524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047750" y="4446269"/>
            <a:ext cx="76200" cy="377825"/>
          </a:xfrm>
          <a:custGeom>
            <a:avLst/>
            <a:gdLst/>
            <a:ahLst/>
            <a:cxnLst/>
            <a:rect l="l" t="t" r="r" b="b"/>
            <a:pathLst>
              <a:path w="76200" h="377825">
                <a:moveTo>
                  <a:pt x="31750" y="301625"/>
                </a:moveTo>
                <a:lnTo>
                  <a:pt x="0" y="301625"/>
                </a:lnTo>
                <a:lnTo>
                  <a:pt x="38100" y="377825"/>
                </a:lnTo>
                <a:lnTo>
                  <a:pt x="66675" y="320675"/>
                </a:lnTo>
                <a:lnTo>
                  <a:pt x="34594" y="320675"/>
                </a:lnTo>
                <a:lnTo>
                  <a:pt x="31750" y="317880"/>
                </a:lnTo>
                <a:lnTo>
                  <a:pt x="31750" y="301625"/>
                </a:lnTo>
                <a:close/>
              </a:path>
              <a:path w="76200" h="377825">
                <a:moveTo>
                  <a:pt x="41605" y="0"/>
                </a:moveTo>
                <a:lnTo>
                  <a:pt x="34594" y="0"/>
                </a:lnTo>
                <a:lnTo>
                  <a:pt x="31750" y="2793"/>
                </a:lnTo>
                <a:lnTo>
                  <a:pt x="31750" y="317880"/>
                </a:lnTo>
                <a:lnTo>
                  <a:pt x="34594" y="320675"/>
                </a:lnTo>
                <a:lnTo>
                  <a:pt x="41605" y="320675"/>
                </a:lnTo>
                <a:lnTo>
                  <a:pt x="44450" y="317880"/>
                </a:lnTo>
                <a:lnTo>
                  <a:pt x="44450" y="2793"/>
                </a:lnTo>
                <a:lnTo>
                  <a:pt x="41605" y="0"/>
                </a:lnTo>
                <a:close/>
              </a:path>
              <a:path w="76200" h="377825">
                <a:moveTo>
                  <a:pt x="76200" y="301625"/>
                </a:moveTo>
                <a:lnTo>
                  <a:pt x="44450" y="301625"/>
                </a:lnTo>
                <a:lnTo>
                  <a:pt x="44450" y="317880"/>
                </a:lnTo>
                <a:lnTo>
                  <a:pt x="41605" y="320675"/>
                </a:lnTo>
                <a:lnTo>
                  <a:pt x="66675" y="320675"/>
                </a:lnTo>
                <a:lnTo>
                  <a:pt x="76200" y="3016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838325" y="4498339"/>
            <a:ext cx="76200" cy="377825"/>
          </a:xfrm>
          <a:custGeom>
            <a:avLst/>
            <a:gdLst/>
            <a:ahLst/>
            <a:cxnLst/>
            <a:rect l="l" t="t" r="r" b="b"/>
            <a:pathLst>
              <a:path w="76200" h="377825">
                <a:moveTo>
                  <a:pt x="31750" y="301625"/>
                </a:moveTo>
                <a:lnTo>
                  <a:pt x="0" y="301625"/>
                </a:lnTo>
                <a:lnTo>
                  <a:pt x="38100" y="377825"/>
                </a:lnTo>
                <a:lnTo>
                  <a:pt x="66675" y="320675"/>
                </a:lnTo>
                <a:lnTo>
                  <a:pt x="34543" y="320675"/>
                </a:lnTo>
                <a:lnTo>
                  <a:pt x="31750" y="317881"/>
                </a:lnTo>
                <a:lnTo>
                  <a:pt x="31750" y="301625"/>
                </a:lnTo>
                <a:close/>
              </a:path>
              <a:path w="76200" h="377825">
                <a:moveTo>
                  <a:pt x="41656" y="0"/>
                </a:moveTo>
                <a:lnTo>
                  <a:pt x="34543" y="0"/>
                </a:lnTo>
                <a:lnTo>
                  <a:pt x="31750" y="2794"/>
                </a:lnTo>
                <a:lnTo>
                  <a:pt x="31750" y="317881"/>
                </a:lnTo>
                <a:lnTo>
                  <a:pt x="34543" y="320675"/>
                </a:lnTo>
                <a:lnTo>
                  <a:pt x="41656" y="320675"/>
                </a:lnTo>
                <a:lnTo>
                  <a:pt x="44450" y="317881"/>
                </a:lnTo>
                <a:lnTo>
                  <a:pt x="44450" y="2794"/>
                </a:lnTo>
                <a:lnTo>
                  <a:pt x="41656" y="0"/>
                </a:lnTo>
                <a:close/>
              </a:path>
              <a:path w="76200" h="377825">
                <a:moveTo>
                  <a:pt x="76200" y="301625"/>
                </a:moveTo>
                <a:lnTo>
                  <a:pt x="44450" y="301625"/>
                </a:lnTo>
                <a:lnTo>
                  <a:pt x="44450" y="317881"/>
                </a:lnTo>
                <a:lnTo>
                  <a:pt x="41656" y="320675"/>
                </a:lnTo>
                <a:lnTo>
                  <a:pt x="66675" y="320675"/>
                </a:lnTo>
                <a:lnTo>
                  <a:pt x="76200" y="3016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524000" y="4455794"/>
            <a:ext cx="76200" cy="377825"/>
          </a:xfrm>
          <a:custGeom>
            <a:avLst/>
            <a:gdLst/>
            <a:ahLst/>
            <a:cxnLst/>
            <a:rect l="l" t="t" r="r" b="b"/>
            <a:pathLst>
              <a:path w="76200" h="377825">
                <a:moveTo>
                  <a:pt x="31750" y="301625"/>
                </a:moveTo>
                <a:lnTo>
                  <a:pt x="0" y="301625"/>
                </a:lnTo>
                <a:lnTo>
                  <a:pt x="38100" y="377825"/>
                </a:lnTo>
                <a:lnTo>
                  <a:pt x="66675" y="320675"/>
                </a:lnTo>
                <a:lnTo>
                  <a:pt x="34543" y="320675"/>
                </a:lnTo>
                <a:lnTo>
                  <a:pt x="31750" y="317880"/>
                </a:lnTo>
                <a:lnTo>
                  <a:pt x="31750" y="301625"/>
                </a:lnTo>
                <a:close/>
              </a:path>
              <a:path w="76200" h="377825">
                <a:moveTo>
                  <a:pt x="41656" y="0"/>
                </a:moveTo>
                <a:lnTo>
                  <a:pt x="34543" y="0"/>
                </a:lnTo>
                <a:lnTo>
                  <a:pt x="31750" y="2793"/>
                </a:lnTo>
                <a:lnTo>
                  <a:pt x="31750" y="317880"/>
                </a:lnTo>
                <a:lnTo>
                  <a:pt x="34543" y="320675"/>
                </a:lnTo>
                <a:lnTo>
                  <a:pt x="41656" y="320675"/>
                </a:lnTo>
                <a:lnTo>
                  <a:pt x="44450" y="317880"/>
                </a:lnTo>
                <a:lnTo>
                  <a:pt x="44450" y="2793"/>
                </a:lnTo>
                <a:lnTo>
                  <a:pt x="41656" y="0"/>
                </a:lnTo>
                <a:close/>
              </a:path>
              <a:path w="76200" h="377825">
                <a:moveTo>
                  <a:pt x="76200" y="301625"/>
                </a:moveTo>
                <a:lnTo>
                  <a:pt x="44450" y="301625"/>
                </a:lnTo>
                <a:lnTo>
                  <a:pt x="44450" y="317880"/>
                </a:lnTo>
                <a:lnTo>
                  <a:pt x="41656" y="320675"/>
                </a:lnTo>
                <a:lnTo>
                  <a:pt x="66675" y="320675"/>
                </a:lnTo>
                <a:lnTo>
                  <a:pt x="76200" y="3016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879144" y="4849494"/>
            <a:ext cx="1289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478025" y="4892166"/>
            <a:ext cx="2070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25793" sz="2100" spc="-7">
                <a:latin typeface="Calibri"/>
                <a:cs typeface="Calibri"/>
              </a:rPr>
              <a:t>2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73150" y="4277994"/>
            <a:ext cx="14217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81685" algn="l"/>
              </a:tabLst>
            </a:pPr>
            <a:r>
              <a:rPr dirty="0" u="sng" sz="14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sng" sz="14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	</a:t>
            </a:r>
            <a:r>
              <a:rPr dirty="0" sz="1400">
                <a:latin typeface="Calibri"/>
                <a:cs typeface="Calibri"/>
              </a:rPr>
              <a:t>48</a:t>
            </a:r>
            <a:r>
              <a:rPr dirty="0" sz="1400" spc="-8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kN/m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174494" y="4974462"/>
            <a:ext cx="2057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84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114425" y="5238749"/>
            <a:ext cx="76200" cy="458470"/>
          </a:xfrm>
          <a:custGeom>
            <a:avLst/>
            <a:gdLst/>
            <a:ahLst/>
            <a:cxnLst/>
            <a:rect l="l" t="t" r="r" b="b"/>
            <a:pathLst>
              <a:path w="76200" h="458470">
                <a:moveTo>
                  <a:pt x="41605" y="57150"/>
                </a:moveTo>
                <a:lnTo>
                  <a:pt x="34594" y="57150"/>
                </a:lnTo>
                <a:lnTo>
                  <a:pt x="31750" y="59944"/>
                </a:lnTo>
                <a:lnTo>
                  <a:pt x="31750" y="455675"/>
                </a:lnTo>
                <a:lnTo>
                  <a:pt x="34594" y="458470"/>
                </a:lnTo>
                <a:lnTo>
                  <a:pt x="41605" y="458470"/>
                </a:lnTo>
                <a:lnTo>
                  <a:pt x="44450" y="455675"/>
                </a:lnTo>
                <a:lnTo>
                  <a:pt x="44450" y="59944"/>
                </a:lnTo>
                <a:lnTo>
                  <a:pt x="41605" y="57150"/>
                </a:lnTo>
                <a:close/>
              </a:path>
              <a:path w="76200" h="45847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4"/>
                </a:lnTo>
                <a:lnTo>
                  <a:pt x="34594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458470">
                <a:moveTo>
                  <a:pt x="66675" y="57150"/>
                </a:moveTo>
                <a:lnTo>
                  <a:pt x="41605" y="57150"/>
                </a:lnTo>
                <a:lnTo>
                  <a:pt x="44450" y="59944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959916" y="5450204"/>
            <a:ext cx="1162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6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838325" y="4972049"/>
            <a:ext cx="76200" cy="458470"/>
          </a:xfrm>
          <a:custGeom>
            <a:avLst/>
            <a:gdLst/>
            <a:ahLst/>
            <a:cxnLst/>
            <a:rect l="l" t="t" r="r" b="b"/>
            <a:pathLst>
              <a:path w="76200" h="458470">
                <a:moveTo>
                  <a:pt x="41656" y="57150"/>
                </a:moveTo>
                <a:lnTo>
                  <a:pt x="34543" y="57150"/>
                </a:lnTo>
                <a:lnTo>
                  <a:pt x="31750" y="59944"/>
                </a:lnTo>
                <a:lnTo>
                  <a:pt x="31750" y="455675"/>
                </a:lnTo>
                <a:lnTo>
                  <a:pt x="34543" y="458470"/>
                </a:lnTo>
                <a:lnTo>
                  <a:pt x="41656" y="458470"/>
                </a:lnTo>
                <a:lnTo>
                  <a:pt x="44450" y="455675"/>
                </a:lnTo>
                <a:lnTo>
                  <a:pt x="44450" y="59944"/>
                </a:lnTo>
                <a:lnTo>
                  <a:pt x="41656" y="57150"/>
                </a:lnTo>
                <a:close/>
              </a:path>
              <a:path w="76200" h="458470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4"/>
                </a:lnTo>
                <a:lnTo>
                  <a:pt x="34543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458470">
                <a:moveTo>
                  <a:pt x="66675" y="57150"/>
                </a:moveTo>
                <a:lnTo>
                  <a:pt x="41656" y="57150"/>
                </a:lnTo>
                <a:lnTo>
                  <a:pt x="44450" y="59944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840738" y="5450204"/>
            <a:ext cx="2057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90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889375" y="4407534"/>
            <a:ext cx="2057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84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133850" y="4829174"/>
            <a:ext cx="971550" cy="114300"/>
          </a:xfrm>
          <a:custGeom>
            <a:avLst/>
            <a:gdLst/>
            <a:ahLst/>
            <a:cxnLst/>
            <a:rect l="l" t="t" r="r" b="b"/>
            <a:pathLst>
              <a:path w="971550" h="114300">
                <a:moveTo>
                  <a:pt x="0" y="114300"/>
                </a:moveTo>
                <a:lnTo>
                  <a:pt x="971550" y="114300"/>
                </a:lnTo>
                <a:lnTo>
                  <a:pt x="97155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133850" y="4829174"/>
            <a:ext cx="971550" cy="114300"/>
          </a:xfrm>
          <a:custGeom>
            <a:avLst/>
            <a:gdLst/>
            <a:ahLst/>
            <a:cxnLst/>
            <a:rect l="l" t="t" r="r" b="b"/>
            <a:pathLst>
              <a:path w="971550" h="114300">
                <a:moveTo>
                  <a:pt x="0" y="114300"/>
                </a:moveTo>
                <a:lnTo>
                  <a:pt x="971550" y="114300"/>
                </a:lnTo>
                <a:lnTo>
                  <a:pt x="97155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133850" y="4457699"/>
            <a:ext cx="876300" cy="635"/>
          </a:xfrm>
          <a:custGeom>
            <a:avLst/>
            <a:gdLst/>
            <a:ahLst/>
            <a:cxnLst/>
            <a:rect l="l" t="t" r="r" b="b"/>
            <a:pathLst>
              <a:path w="876300" h="635">
                <a:moveTo>
                  <a:pt x="0" y="0"/>
                </a:moveTo>
                <a:lnTo>
                  <a:pt x="876300" y="63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972050" y="4441824"/>
            <a:ext cx="76200" cy="377825"/>
          </a:xfrm>
          <a:custGeom>
            <a:avLst/>
            <a:gdLst/>
            <a:ahLst/>
            <a:cxnLst/>
            <a:rect l="l" t="t" r="r" b="b"/>
            <a:pathLst>
              <a:path w="76200" h="377825">
                <a:moveTo>
                  <a:pt x="31750" y="301625"/>
                </a:moveTo>
                <a:lnTo>
                  <a:pt x="0" y="301625"/>
                </a:lnTo>
                <a:lnTo>
                  <a:pt x="38100" y="377825"/>
                </a:lnTo>
                <a:lnTo>
                  <a:pt x="66675" y="320675"/>
                </a:lnTo>
                <a:lnTo>
                  <a:pt x="34544" y="320675"/>
                </a:lnTo>
                <a:lnTo>
                  <a:pt x="31750" y="317881"/>
                </a:lnTo>
                <a:lnTo>
                  <a:pt x="31750" y="301625"/>
                </a:lnTo>
                <a:close/>
              </a:path>
              <a:path w="76200" h="377825">
                <a:moveTo>
                  <a:pt x="41655" y="0"/>
                </a:moveTo>
                <a:lnTo>
                  <a:pt x="34544" y="0"/>
                </a:lnTo>
                <a:lnTo>
                  <a:pt x="31750" y="2794"/>
                </a:lnTo>
                <a:lnTo>
                  <a:pt x="31750" y="317881"/>
                </a:lnTo>
                <a:lnTo>
                  <a:pt x="34544" y="320675"/>
                </a:lnTo>
                <a:lnTo>
                  <a:pt x="41655" y="320675"/>
                </a:lnTo>
                <a:lnTo>
                  <a:pt x="44450" y="317881"/>
                </a:lnTo>
                <a:lnTo>
                  <a:pt x="44450" y="2794"/>
                </a:lnTo>
                <a:lnTo>
                  <a:pt x="41655" y="0"/>
                </a:lnTo>
                <a:close/>
              </a:path>
              <a:path w="76200" h="377825">
                <a:moveTo>
                  <a:pt x="76200" y="301625"/>
                </a:moveTo>
                <a:lnTo>
                  <a:pt x="44450" y="301625"/>
                </a:lnTo>
                <a:lnTo>
                  <a:pt x="44450" y="317881"/>
                </a:lnTo>
                <a:lnTo>
                  <a:pt x="41655" y="320675"/>
                </a:lnTo>
                <a:lnTo>
                  <a:pt x="66675" y="320675"/>
                </a:lnTo>
                <a:lnTo>
                  <a:pt x="76200" y="3016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095750" y="4441824"/>
            <a:ext cx="76200" cy="377825"/>
          </a:xfrm>
          <a:custGeom>
            <a:avLst/>
            <a:gdLst/>
            <a:ahLst/>
            <a:cxnLst/>
            <a:rect l="l" t="t" r="r" b="b"/>
            <a:pathLst>
              <a:path w="76200" h="377825">
                <a:moveTo>
                  <a:pt x="31750" y="301625"/>
                </a:moveTo>
                <a:lnTo>
                  <a:pt x="0" y="301625"/>
                </a:lnTo>
                <a:lnTo>
                  <a:pt x="38100" y="377825"/>
                </a:lnTo>
                <a:lnTo>
                  <a:pt x="66675" y="320675"/>
                </a:lnTo>
                <a:lnTo>
                  <a:pt x="34544" y="320675"/>
                </a:lnTo>
                <a:lnTo>
                  <a:pt x="31750" y="317881"/>
                </a:lnTo>
                <a:lnTo>
                  <a:pt x="31750" y="301625"/>
                </a:lnTo>
                <a:close/>
              </a:path>
              <a:path w="76200" h="377825">
                <a:moveTo>
                  <a:pt x="41655" y="0"/>
                </a:moveTo>
                <a:lnTo>
                  <a:pt x="34544" y="0"/>
                </a:lnTo>
                <a:lnTo>
                  <a:pt x="31750" y="2794"/>
                </a:lnTo>
                <a:lnTo>
                  <a:pt x="31750" y="317881"/>
                </a:lnTo>
                <a:lnTo>
                  <a:pt x="34544" y="320675"/>
                </a:lnTo>
                <a:lnTo>
                  <a:pt x="41655" y="320675"/>
                </a:lnTo>
                <a:lnTo>
                  <a:pt x="44450" y="317881"/>
                </a:lnTo>
                <a:lnTo>
                  <a:pt x="44450" y="2794"/>
                </a:lnTo>
                <a:lnTo>
                  <a:pt x="41655" y="0"/>
                </a:lnTo>
                <a:close/>
              </a:path>
              <a:path w="76200" h="377825">
                <a:moveTo>
                  <a:pt x="76200" y="301625"/>
                </a:moveTo>
                <a:lnTo>
                  <a:pt x="44450" y="301625"/>
                </a:lnTo>
                <a:lnTo>
                  <a:pt x="44450" y="317881"/>
                </a:lnTo>
                <a:lnTo>
                  <a:pt x="41655" y="320675"/>
                </a:lnTo>
                <a:lnTo>
                  <a:pt x="66675" y="320675"/>
                </a:lnTo>
                <a:lnTo>
                  <a:pt x="76200" y="3016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4621148" y="4887594"/>
            <a:ext cx="2070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25793" sz="2100" spc="-7">
                <a:latin typeface="Calibri"/>
                <a:cs typeface="Calibri"/>
              </a:rPr>
              <a:t>5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933825" y="4548504"/>
            <a:ext cx="363855" cy="840740"/>
          </a:xfrm>
          <a:custGeom>
            <a:avLst/>
            <a:gdLst/>
            <a:ahLst/>
            <a:cxnLst/>
            <a:rect l="l" t="t" r="r" b="b"/>
            <a:pathLst>
              <a:path w="363854" h="840739">
                <a:moveTo>
                  <a:pt x="291351" y="811298"/>
                </a:moveTo>
                <a:lnTo>
                  <a:pt x="278764" y="840613"/>
                </a:lnTo>
                <a:lnTo>
                  <a:pt x="363854" y="835659"/>
                </a:lnTo>
                <a:lnTo>
                  <a:pt x="348740" y="817752"/>
                </a:lnTo>
                <a:lnTo>
                  <a:pt x="306197" y="817752"/>
                </a:lnTo>
                <a:lnTo>
                  <a:pt x="291351" y="811298"/>
                </a:lnTo>
                <a:close/>
              </a:path>
              <a:path w="363854" h="840739">
                <a:moveTo>
                  <a:pt x="296336" y="799687"/>
                </a:moveTo>
                <a:lnTo>
                  <a:pt x="291351" y="811298"/>
                </a:lnTo>
                <a:lnTo>
                  <a:pt x="306197" y="817752"/>
                </a:lnTo>
                <a:lnTo>
                  <a:pt x="310007" y="816355"/>
                </a:lnTo>
                <a:lnTo>
                  <a:pt x="311403" y="813180"/>
                </a:lnTo>
                <a:lnTo>
                  <a:pt x="312800" y="809878"/>
                </a:lnTo>
                <a:lnTo>
                  <a:pt x="311276" y="806195"/>
                </a:lnTo>
                <a:lnTo>
                  <a:pt x="296336" y="799687"/>
                </a:lnTo>
                <a:close/>
              </a:path>
              <a:path w="363854" h="840739">
                <a:moveTo>
                  <a:pt x="308863" y="770508"/>
                </a:moveTo>
                <a:lnTo>
                  <a:pt x="296336" y="799687"/>
                </a:lnTo>
                <a:lnTo>
                  <a:pt x="311276" y="806195"/>
                </a:lnTo>
                <a:lnTo>
                  <a:pt x="312800" y="809878"/>
                </a:lnTo>
                <a:lnTo>
                  <a:pt x="311403" y="813180"/>
                </a:lnTo>
                <a:lnTo>
                  <a:pt x="310007" y="816355"/>
                </a:lnTo>
                <a:lnTo>
                  <a:pt x="306197" y="817752"/>
                </a:lnTo>
                <a:lnTo>
                  <a:pt x="348740" y="817752"/>
                </a:lnTo>
                <a:lnTo>
                  <a:pt x="308863" y="770508"/>
                </a:lnTo>
                <a:close/>
              </a:path>
              <a:path w="363854" h="840739">
                <a:moveTo>
                  <a:pt x="200278" y="0"/>
                </a:moveTo>
                <a:lnTo>
                  <a:pt x="165608" y="31495"/>
                </a:lnTo>
                <a:lnTo>
                  <a:pt x="134365" y="60959"/>
                </a:lnTo>
                <a:lnTo>
                  <a:pt x="104394" y="91312"/>
                </a:lnTo>
                <a:lnTo>
                  <a:pt x="76835" y="122808"/>
                </a:lnTo>
                <a:lnTo>
                  <a:pt x="52197" y="155828"/>
                </a:lnTo>
                <a:lnTo>
                  <a:pt x="31623" y="190880"/>
                </a:lnTo>
                <a:lnTo>
                  <a:pt x="15621" y="228091"/>
                </a:lnTo>
                <a:lnTo>
                  <a:pt x="5207" y="267842"/>
                </a:lnTo>
                <a:lnTo>
                  <a:pt x="508" y="312165"/>
                </a:lnTo>
                <a:lnTo>
                  <a:pt x="0" y="336041"/>
                </a:lnTo>
                <a:lnTo>
                  <a:pt x="762" y="360933"/>
                </a:lnTo>
                <a:lnTo>
                  <a:pt x="5461" y="412750"/>
                </a:lnTo>
                <a:lnTo>
                  <a:pt x="14224" y="465708"/>
                </a:lnTo>
                <a:lnTo>
                  <a:pt x="26670" y="518032"/>
                </a:lnTo>
                <a:lnTo>
                  <a:pt x="42417" y="567943"/>
                </a:lnTo>
                <a:lnTo>
                  <a:pt x="60960" y="613663"/>
                </a:lnTo>
                <a:lnTo>
                  <a:pt x="82169" y="653414"/>
                </a:lnTo>
                <a:lnTo>
                  <a:pt x="106807" y="687451"/>
                </a:lnTo>
                <a:lnTo>
                  <a:pt x="135762" y="717295"/>
                </a:lnTo>
                <a:lnTo>
                  <a:pt x="168021" y="743457"/>
                </a:lnTo>
                <a:lnTo>
                  <a:pt x="203453" y="766699"/>
                </a:lnTo>
                <a:lnTo>
                  <a:pt x="240919" y="787526"/>
                </a:lnTo>
                <a:lnTo>
                  <a:pt x="280162" y="806450"/>
                </a:lnTo>
                <a:lnTo>
                  <a:pt x="291351" y="811298"/>
                </a:lnTo>
                <a:lnTo>
                  <a:pt x="296336" y="799687"/>
                </a:lnTo>
                <a:lnTo>
                  <a:pt x="285623" y="795019"/>
                </a:lnTo>
                <a:lnTo>
                  <a:pt x="246887" y="776224"/>
                </a:lnTo>
                <a:lnTo>
                  <a:pt x="210185" y="755903"/>
                </a:lnTo>
                <a:lnTo>
                  <a:pt x="175767" y="733425"/>
                </a:lnTo>
                <a:lnTo>
                  <a:pt x="144525" y="708151"/>
                </a:lnTo>
                <a:lnTo>
                  <a:pt x="116839" y="679576"/>
                </a:lnTo>
                <a:lnTo>
                  <a:pt x="93090" y="647064"/>
                </a:lnTo>
                <a:lnTo>
                  <a:pt x="72644" y="608583"/>
                </a:lnTo>
                <a:lnTo>
                  <a:pt x="54355" y="563879"/>
                </a:lnTo>
                <a:lnTo>
                  <a:pt x="38988" y="514857"/>
                </a:lnTo>
                <a:lnTo>
                  <a:pt x="26670" y="463295"/>
                </a:lnTo>
                <a:lnTo>
                  <a:pt x="18161" y="411352"/>
                </a:lnTo>
                <a:lnTo>
                  <a:pt x="13335" y="360552"/>
                </a:lnTo>
                <a:lnTo>
                  <a:pt x="12705" y="336041"/>
                </a:lnTo>
                <a:lnTo>
                  <a:pt x="13208" y="313054"/>
                </a:lnTo>
                <a:lnTo>
                  <a:pt x="17652" y="270637"/>
                </a:lnTo>
                <a:lnTo>
                  <a:pt x="27432" y="232663"/>
                </a:lnTo>
                <a:lnTo>
                  <a:pt x="42672" y="196976"/>
                </a:lnTo>
                <a:lnTo>
                  <a:pt x="62611" y="163194"/>
                </a:lnTo>
                <a:lnTo>
                  <a:pt x="86613" y="131063"/>
                </a:lnTo>
                <a:lnTo>
                  <a:pt x="113537" y="100075"/>
                </a:lnTo>
                <a:lnTo>
                  <a:pt x="143001" y="70230"/>
                </a:lnTo>
                <a:lnTo>
                  <a:pt x="174244" y="40893"/>
                </a:lnTo>
                <a:lnTo>
                  <a:pt x="206248" y="11683"/>
                </a:lnTo>
                <a:lnTo>
                  <a:pt x="208787" y="9398"/>
                </a:lnTo>
                <a:lnTo>
                  <a:pt x="209041" y="5333"/>
                </a:lnTo>
                <a:lnTo>
                  <a:pt x="206628" y="2793"/>
                </a:lnTo>
                <a:lnTo>
                  <a:pt x="204215" y="126"/>
                </a:lnTo>
                <a:lnTo>
                  <a:pt x="20027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105400" y="4550409"/>
            <a:ext cx="363855" cy="840740"/>
          </a:xfrm>
          <a:custGeom>
            <a:avLst/>
            <a:gdLst/>
            <a:ahLst/>
            <a:cxnLst/>
            <a:rect l="l" t="t" r="r" b="b"/>
            <a:pathLst>
              <a:path w="363854" h="840739">
                <a:moveTo>
                  <a:pt x="54990" y="770636"/>
                </a:moveTo>
                <a:lnTo>
                  <a:pt x="0" y="835660"/>
                </a:lnTo>
                <a:lnTo>
                  <a:pt x="85089" y="840613"/>
                </a:lnTo>
                <a:lnTo>
                  <a:pt x="75311" y="817879"/>
                </a:lnTo>
                <a:lnTo>
                  <a:pt x="57658" y="817879"/>
                </a:lnTo>
                <a:lnTo>
                  <a:pt x="53975" y="816356"/>
                </a:lnTo>
                <a:lnTo>
                  <a:pt x="52577" y="813181"/>
                </a:lnTo>
                <a:lnTo>
                  <a:pt x="51053" y="809878"/>
                </a:lnTo>
                <a:lnTo>
                  <a:pt x="52577" y="806196"/>
                </a:lnTo>
                <a:lnTo>
                  <a:pt x="67491" y="799698"/>
                </a:lnTo>
                <a:lnTo>
                  <a:pt x="54990" y="770636"/>
                </a:lnTo>
                <a:close/>
              </a:path>
              <a:path w="363854" h="840739">
                <a:moveTo>
                  <a:pt x="67491" y="799698"/>
                </a:moveTo>
                <a:lnTo>
                  <a:pt x="52577" y="806196"/>
                </a:lnTo>
                <a:lnTo>
                  <a:pt x="51053" y="809878"/>
                </a:lnTo>
                <a:lnTo>
                  <a:pt x="52577" y="813181"/>
                </a:lnTo>
                <a:lnTo>
                  <a:pt x="53975" y="816356"/>
                </a:lnTo>
                <a:lnTo>
                  <a:pt x="57658" y="817879"/>
                </a:lnTo>
                <a:lnTo>
                  <a:pt x="72519" y="811387"/>
                </a:lnTo>
                <a:lnTo>
                  <a:pt x="67491" y="799698"/>
                </a:lnTo>
                <a:close/>
              </a:path>
              <a:path w="363854" h="840739">
                <a:moveTo>
                  <a:pt x="72519" y="811387"/>
                </a:moveTo>
                <a:lnTo>
                  <a:pt x="57658" y="817879"/>
                </a:lnTo>
                <a:lnTo>
                  <a:pt x="75311" y="817879"/>
                </a:lnTo>
                <a:lnTo>
                  <a:pt x="72519" y="811387"/>
                </a:lnTo>
                <a:close/>
              </a:path>
              <a:path w="363854" h="840739">
                <a:moveTo>
                  <a:pt x="163575" y="0"/>
                </a:moveTo>
                <a:lnTo>
                  <a:pt x="159638" y="126"/>
                </a:lnTo>
                <a:lnTo>
                  <a:pt x="157225" y="2794"/>
                </a:lnTo>
                <a:lnTo>
                  <a:pt x="154812" y="5334"/>
                </a:lnTo>
                <a:lnTo>
                  <a:pt x="155066" y="9398"/>
                </a:lnTo>
                <a:lnTo>
                  <a:pt x="157607" y="11684"/>
                </a:lnTo>
                <a:lnTo>
                  <a:pt x="189611" y="40894"/>
                </a:lnTo>
                <a:lnTo>
                  <a:pt x="220852" y="70231"/>
                </a:lnTo>
                <a:lnTo>
                  <a:pt x="250316" y="100075"/>
                </a:lnTo>
                <a:lnTo>
                  <a:pt x="277367" y="131063"/>
                </a:lnTo>
                <a:lnTo>
                  <a:pt x="301244" y="163195"/>
                </a:lnTo>
                <a:lnTo>
                  <a:pt x="321183" y="196976"/>
                </a:lnTo>
                <a:lnTo>
                  <a:pt x="336423" y="232663"/>
                </a:lnTo>
                <a:lnTo>
                  <a:pt x="346201" y="270637"/>
                </a:lnTo>
                <a:lnTo>
                  <a:pt x="350647" y="313054"/>
                </a:lnTo>
                <a:lnTo>
                  <a:pt x="351154" y="336296"/>
                </a:lnTo>
                <a:lnTo>
                  <a:pt x="350520" y="360552"/>
                </a:lnTo>
                <a:lnTo>
                  <a:pt x="345821" y="411352"/>
                </a:lnTo>
                <a:lnTo>
                  <a:pt x="337185" y="463296"/>
                </a:lnTo>
                <a:lnTo>
                  <a:pt x="324992" y="514858"/>
                </a:lnTo>
                <a:lnTo>
                  <a:pt x="309499" y="563879"/>
                </a:lnTo>
                <a:lnTo>
                  <a:pt x="291211" y="608584"/>
                </a:lnTo>
                <a:lnTo>
                  <a:pt x="270763" y="647064"/>
                </a:lnTo>
                <a:lnTo>
                  <a:pt x="247014" y="679576"/>
                </a:lnTo>
                <a:lnTo>
                  <a:pt x="219455" y="708151"/>
                </a:lnTo>
                <a:lnTo>
                  <a:pt x="188087" y="733425"/>
                </a:lnTo>
                <a:lnTo>
                  <a:pt x="153797" y="755903"/>
                </a:lnTo>
                <a:lnTo>
                  <a:pt x="117094" y="776224"/>
                </a:lnTo>
                <a:lnTo>
                  <a:pt x="78232" y="795020"/>
                </a:lnTo>
                <a:lnTo>
                  <a:pt x="67491" y="799698"/>
                </a:lnTo>
                <a:lnTo>
                  <a:pt x="72519" y="811387"/>
                </a:lnTo>
                <a:lnTo>
                  <a:pt x="122936" y="787526"/>
                </a:lnTo>
                <a:lnTo>
                  <a:pt x="160527" y="766699"/>
                </a:lnTo>
                <a:lnTo>
                  <a:pt x="195834" y="743458"/>
                </a:lnTo>
                <a:lnTo>
                  <a:pt x="228219" y="717296"/>
                </a:lnTo>
                <a:lnTo>
                  <a:pt x="257048" y="687451"/>
                </a:lnTo>
                <a:lnTo>
                  <a:pt x="281686" y="653414"/>
                </a:lnTo>
                <a:lnTo>
                  <a:pt x="302895" y="613663"/>
                </a:lnTo>
                <a:lnTo>
                  <a:pt x="321437" y="567944"/>
                </a:lnTo>
                <a:lnTo>
                  <a:pt x="337185" y="518033"/>
                </a:lnTo>
                <a:lnTo>
                  <a:pt x="349630" y="465709"/>
                </a:lnTo>
                <a:lnTo>
                  <a:pt x="358394" y="412750"/>
                </a:lnTo>
                <a:lnTo>
                  <a:pt x="363092" y="360934"/>
                </a:lnTo>
                <a:lnTo>
                  <a:pt x="363854" y="336041"/>
                </a:lnTo>
                <a:lnTo>
                  <a:pt x="363347" y="312165"/>
                </a:lnTo>
                <a:lnTo>
                  <a:pt x="358648" y="267843"/>
                </a:lnTo>
                <a:lnTo>
                  <a:pt x="348234" y="228091"/>
                </a:lnTo>
                <a:lnTo>
                  <a:pt x="332232" y="190881"/>
                </a:lnTo>
                <a:lnTo>
                  <a:pt x="311530" y="155828"/>
                </a:lnTo>
                <a:lnTo>
                  <a:pt x="287020" y="122809"/>
                </a:lnTo>
                <a:lnTo>
                  <a:pt x="259461" y="91312"/>
                </a:lnTo>
                <a:lnTo>
                  <a:pt x="229488" y="60960"/>
                </a:lnTo>
                <a:lnTo>
                  <a:pt x="198247" y="31496"/>
                </a:lnTo>
                <a:lnTo>
                  <a:pt x="166242" y="2286"/>
                </a:lnTo>
                <a:lnTo>
                  <a:pt x="163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5148453" y="4065244"/>
            <a:ext cx="652780" cy="635000"/>
          </a:xfrm>
          <a:prstGeom prst="rect">
            <a:avLst/>
          </a:prstGeom>
        </p:spPr>
        <p:txBody>
          <a:bodyPr wrap="square" lIns="0" tIns="1041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20"/>
              </a:spcBef>
            </a:pPr>
            <a:r>
              <a:rPr dirty="0" sz="1400">
                <a:latin typeface="Calibri"/>
                <a:cs typeface="Calibri"/>
              </a:rPr>
              <a:t>48</a:t>
            </a:r>
            <a:r>
              <a:rPr dirty="0" sz="1400" spc="-8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kN/m</a:t>
            </a:r>
            <a:endParaRPr sz="1400">
              <a:latin typeface="Calibri"/>
              <a:cs typeface="Calibri"/>
            </a:endParaRPr>
          </a:p>
          <a:p>
            <a:pPr marL="325120">
              <a:lnSpc>
                <a:spcPct val="100000"/>
              </a:lnSpc>
              <a:spcBef>
                <a:spcPts val="720"/>
              </a:spcBef>
            </a:pPr>
            <a:r>
              <a:rPr dirty="0" sz="1400" spc="-5">
                <a:latin typeface="Calibri"/>
                <a:cs typeface="Calibri"/>
              </a:rPr>
              <a:t>84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4152900" y="5000624"/>
            <a:ext cx="76200" cy="582930"/>
          </a:xfrm>
          <a:custGeom>
            <a:avLst/>
            <a:gdLst/>
            <a:ahLst/>
            <a:cxnLst/>
            <a:rect l="l" t="t" r="r" b="b"/>
            <a:pathLst>
              <a:path w="76200" h="582929">
                <a:moveTo>
                  <a:pt x="41655" y="57150"/>
                </a:moveTo>
                <a:lnTo>
                  <a:pt x="34544" y="57150"/>
                </a:lnTo>
                <a:lnTo>
                  <a:pt x="31750" y="59944"/>
                </a:lnTo>
                <a:lnTo>
                  <a:pt x="31750" y="580136"/>
                </a:lnTo>
                <a:lnTo>
                  <a:pt x="34544" y="582930"/>
                </a:lnTo>
                <a:lnTo>
                  <a:pt x="41655" y="582930"/>
                </a:lnTo>
                <a:lnTo>
                  <a:pt x="44450" y="580136"/>
                </a:lnTo>
                <a:lnTo>
                  <a:pt x="44450" y="59944"/>
                </a:lnTo>
                <a:lnTo>
                  <a:pt x="41655" y="57150"/>
                </a:lnTo>
                <a:close/>
              </a:path>
              <a:path w="76200" h="582929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4"/>
                </a:lnTo>
                <a:lnTo>
                  <a:pt x="34544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582929">
                <a:moveTo>
                  <a:pt x="66675" y="57150"/>
                </a:moveTo>
                <a:lnTo>
                  <a:pt x="41655" y="57150"/>
                </a:lnTo>
                <a:lnTo>
                  <a:pt x="44450" y="59944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4200525" y="5503544"/>
            <a:ext cx="2952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120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5057775" y="5000624"/>
            <a:ext cx="76200" cy="582930"/>
          </a:xfrm>
          <a:custGeom>
            <a:avLst/>
            <a:gdLst/>
            <a:ahLst/>
            <a:cxnLst/>
            <a:rect l="l" t="t" r="r" b="b"/>
            <a:pathLst>
              <a:path w="76200" h="582929">
                <a:moveTo>
                  <a:pt x="41655" y="57150"/>
                </a:moveTo>
                <a:lnTo>
                  <a:pt x="34544" y="57150"/>
                </a:lnTo>
                <a:lnTo>
                  <a:pt x="31750" y="59944"/>
                </a:lnTo>
                <a:lnTo>
                  <a:pt x="31750" y="580136"/>
                </a:lnTo>
                <a:lnTo>
                  <a:pt x="34544" y="582930"/>
                </a:lnTo>
                <a:lnTo>
                  <a:pt x="41655" y="582930"/>
                </a:lnTo>
                <a:lnTo>
                  <a:pt x="44450" y="580136"/>
                </a:lnTo>
                <a:lnTo>
                  <a:pt x="44450" y="59944"/>
                </a:lnTo>
                <a:lnTo>
                  <a:pt x="41655" y="57150"/>
                </a:lnTo>
                <a:close/>
              </a:path>
              <a:path w="76200" h="582929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4"/>
                </a:lnTo>
                <a:lnTo>
                  <a:pt x="34544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582929">
                <a:moveTo>
                  <a:pt x="66675" y="57150"/>
                </a:moveTo>
                <a:lnTo>
                  <a:pt x="41655" y="57150"/>
                </a:lnTo>
                <a:lnTo>
                  <a:pt x="44450" y="59944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5218557" y="5503544"/>
            <a:ext cx="2952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120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1847850" y="7115175"/>
            <a:ext cx="2886075" cy="114300"/>
          </a:xfrm>
          <a:custGeom>
            <a:avLst/>
            <a:gdLst/>
            <a:ahLst/>
            <a:cxnLst/>
            <a:rect l="l" t="t" r="r" b="b"/>
            <a:pathLst>
              <a:path w="2886075" h="114300">
                <a:moveTo>
                  <a:pt x="0" y="114300"/>
                </a:moveTo>
                <a:lnTo>
                  <a:pt x="2886075" y="114300"/>
                </a:lnTo>
                <a:lnTo>
                  <a:pt x="2886075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847850" y="7115175"/>
            <a:ext cx="2886075" cy="114300"/>
          </a:xfrm>
          <a:custGeom>
            <a:avLst/>
            <a:gdLst/>
            <a:ahLst/>
            <a:cxnLst/>
            <a:rect l="l" t="t" r="r" b="b"/>
            <a:pathLst>
              <a:path w="2886075" h="114300">
                <a:moveTo>
                  <a:pt x="0" y="114300"/>
                </a:moveTo>
                <a:lnTo>
                  <a:pt x="2886075" y="114300"/>
                </a:lnTo>
                <a:lnTo>
                  <a:pt x="2886075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747837" y="7234237"/>
            <a:ext cx="228600" cy="2000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600200" y="7429500"/>
            <a:ext cx="552450" cy="9080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600200" y="7429500"/>
            <a:ext cx="552450" cy="90805"/>
          </a:xfrm>
          <a:custGeom>
            <a:avLst/>
            <a:gdLst/>
            <a:ahLst/>
            <a:cxnLst/>
            <a:rect l="l" t="t" r="r" b="b"/>
            <a:pathLst>
              <a:path w="552450" h="90804">
                <a:moveTo>
                  <a:pt x="0" y="90805"/>
                </a:moveTo>
                <a:lnTo>
                  <a:pt x="552450" y="90805"/>
                </a:lnTo>
                <a:lnTo>
                  <a:pt x="552450" y="0"/>
                </a:lnTo>
                <a:lnTo>
                  <a:pt x="0" y="0"/>
                </a:lnTo>
                <a:lnTo>
                  <a:pt x="0" y="9080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633662" y="7234237"/>
            <a:ext cx="228600" cy="20002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2486025" y="7429500"/>
            <a:ext cx="552450" cy="9080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2486025" y="7429500"/>
            <a:ext cx="552450" cy="90805"/>
          </a:xfrm>
          <a:custGeom>
            <a:avLst/>
            <a:gdLst/>
            <a:ahLst/>
            <a:cxnLst/>
            <a:rect l="l" t="t" r="r" b="b"/>
            <a:pathLst>
              <a:path w="552450" h="90804">
                <a:moveTo>
                  <a:pt x="0" y="90805"/>
                </a:moveTo>
                <a:lnTo>
                  <a:pt x="552450" y="90805"/>
                </a:lnTo>
                <a:lnTo>
                  <a:pt x="552450" y="0"/>
                </a:lnTo>
                <a:lnTo>
                  <a:pt x="0" y="0"/>
                </a:lnTo>
                <a:lnTo>
                  <a:pt x="0" y="9080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3700462" y="7234237"/>
            <a:ext cx="228600" cy="20002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552825" y="7429500"/>
            <a:ext cx="552450" cy="9080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552825" y="7429500"/>
            <a:ext cx="552450" cy="90805"/>
          </a:xfrm>
          <a:custGeom>
            <a:avLst/>
            <a:gdLst/>
            <a:ahLst/>
            <a:cxnLst/>
            <a:rect l="l" t="t" r="r" b="b"/>
            <a:pathLst>
              <a:path w="552450" h="90804">
                <a:moveTo>
                  <a:pt x="0" y="90805"/>
                </a:moveTo>
                <a:lnTo>
                  <a:pt x="552450" y="90805"/>
                </a:lnTo>
                <a:lnTo>
                  <a:pt x="552450" y="0"/>
                </a:lnTo>
                <a:lnTo>
                  <a:pt x="0" y="0"/>
                </a:lnTo>
                <a:lnTo>
                  <a:pt x="0" y="9080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4586287" y="7234237"/>
            <a:ext cx="228600" cy="2000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4438650" y="7429500"/>
            <a:ext cx="552450" cy="9080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438650" y="7429500"/>
            <a:ext cx="552450" cy="90805"/>
          </a:xfrm>
          <a:custGeom>
            <a:avLst/>
            <a:gdLst/>
            <a:ahLst/>
            <a:cxnLst/>
            <a:rect l="l" t="t" r="r" b="b"/>
            <a:pathLst>
              <a:path w="552450" h="90804">
                <a:moveTo>
                  <a:pt x="0" y="90805"/>
                </a:moveTo>
                <a:lnTo>
                  <a:pt x="552450" y="90805"/>
                </a:lnTo>
                <a:lnTo>
                  <a:pt x="552450" y="0"/>
                </a:lnTo>
                <a:lnTo>
                  <a:pt x="0" y="0"/>
                </a:lnTo>
                <a:lnTo>
                  <a:pt x="0" y="9080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4695825" y="6737350"/>
            <a:ext cx="76200" cy="377825"/>
          </a:xfrm>
          <a:custGeom>
            <a:avLst/>
            <a:gdLst/>
            <a:ahLst/>
            <a:cxnLst/>
            <a:rect l="l" t="t" r="r" b="b"/>
            <a:pathLst>
              <a:path w="76200" h="377825">
                <a:moveTo>
                  <a:pt x="31750" y="301625"/>
                </a:moveTo>
                <a:lnTo>
                  <a:pt x="0" y="301625"/>
                </a:lnTo>
                <a:lnTo>
                  <a:pt x="38100" y="377825"/>
                </a:lnTo>
                <a:lnTo>
                  <a:pt x="66675" y="320675"/>
                </a:lnTo>
                <a:lnTo>
                  <a:pt x="34544" y="320675"/>
                </a:lnTo>
                <a:lnTo>
                  <a:pt x="31750" y="317881"/>
                </a:lnTo>
                <a:lnTo>
                  <a:pt x="31750" y="301625"/>
                </a:lnTo>
                <a:close/>
              </a:path>
              <a:path w="76200" h="377825">
                <a:moveTo>
                  <a:pt x="41655" y="0"/>
                </a:moveTo>
                <a:lnTo>
                  <a:pt x="34544" y="0"/>
                </a:lnTo>
                <a:lnTo>
                  <a:pt x="31750" y="2794"/>
                </a:lnTo>
                <a:lnTo>
                  <a:pt x="31750" y="317881"/>
                </a:lnTo>
                <a:lnTo>
                  <a:pt x="34544" y="320675"/>
                </a:lnTo>
                <a:lnTo>
                  <a:pt x="41655" y="320675"/>
                </a:lnTo>
                <a:lnTo>
                  <a:pt x="44450" y="317881"/>
                </a:lnTo>
                <a:lnTo>
                  <a:pt x="44450" y="2794"/>
                </a:lnTo>
                <a:lnTo>
                  <a:pt x="41655" y="0"/>
                </a:lnTo>
                <a:close/>
              </a:path>
              <a:path w="76200" h="377825">
                <a:moveTo>
                  <a:pt x="76200" y="301625"/>
                </a:moveTo>
                <a:lnTo>
                  <a:pt x="44450" y="301625"/>
                </a:lnTo>
                <a:lnTo>
                  <a:pt x="44450" y="317881"/>
                </a:lnTo>
                <a:lnTo>
                  <a:pt x="41655" y="320675"/>
                </a:lnTo>
                <a:lnTo>
                  <a:pt x="66675" y="320675"/>
                </a:lnTo>
                <a:lnTo>
                  <a:pt x="76200" y="3016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809750" y="6727825"/>
            <a:ext cx="76200" cy="377825"/>
          </a:xfrm>
          <a:custGeom>
            <a:avLst/>
            <a:gdLst/>
            <a:ahLst/>
            <a:cxnLst/>
            <a:rect l="l" t="t" r="r" b="b"/>
            <a:pathLst>
              <a:path w="76200" h="377825">
                <a:moveTo>
                  <a:pt x="31750" y="301625"/>
                </a:moveTo>
                <a:lnTo>
                  <a:pt x="0" y="301625"/>
                </a:lnTo>
                <a:lnTo>
                  <a:pt x="38100" y="377825"/>
                </a:lnTo>
                <a:lnTo>
                  <a:pt x="66675" y="320675"/>
                </a:lnTo>
                <a:lnTo>
                  <a:pt x="34543" y="320675"/>
                </a:lnTo>
                <a:lnTo>
                  <a:pt x="31750" y="317881"/>
                </a:lnTo>
                <a:lnTo>
                  <a:pt x="31750" y="301625"/>
                </a:lnTo>
                <a:close/>
              </a:path>
              <a:path w="76200" h="377825">
                <a:moveTo>
                  <a:pt x="41656" y="0"/>
                </a:moveTo>
                <a:lnTo>
                  <a:pt x="34543" y="0"/>
                </a:lnTo>
                <a:lnTo>
                  <a:pt x="31750" y="2794"/>
                </a:lnTo>
                <a:lnTo>
                  <a:pt x="31750" y="317881"/>
                </a:lnTo>
                <a:lnTo>
                  <a:pt x="34543" y="320675"/>
                </a:lnTo>
                <a:lnTo>
                  <a:pt x="41656" y="320675"/>
                </a:lnTo>
                <a:lnTo>
                  <a:pt x="44450" y="317881"/>
                </a:lnTo>
                <a:lnTo>
                  <a:pt x="44450" y="2794"/>
                </a:lnTo>
                <a:lnTo>
                  <a:pt x="41656" y="0"/>
                </a:lnTo>
                <a:close/>
              </a:path>
              <a:path w="76200" h="377825">
                <a:moveTo>
                  <a:pt x="76200" y="301625"/>
                </a:moveTo>
                <a:lnTo>
                  <a:pt x="44450" y="301625"/>
                </a:lnTo>
                <a:lnTo>
                  <a:pt x="44450" y="317881"/>
                </a:lnTo>
                <a:lnTo>
                  <a:pt x="41656" y="320675"/>
                </a:lnTo>
                <a:lnTo>
                  <a:pt x="66675" y="320675"/>
                </a:lnTo>
                <a:lnTo>
                  <a:pt x="76200" y="3016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847850" y="6743700"/>
            <a:ext cx="2886075" cy="0"/>
          </a:xfrm>
          <a:custGeom>
            <a:avLst/>
            <a:gdLst/>
            <a:ahLst/>
            <a:cxnLst/>
            <a:rect l="l" t="t" r="r" b="b"/>
            <a:pathLst>
              <a:path w="2886075" h="0">
                <a:moveTo>
                  <a:pt x="0" y="0"/>
                </a:moveTo>
                <a:lnTo>
                  <a:pt x="288607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3619500" y="6727825"/>
            <a:ext cx="76200" cy="377825"/>
          </a:xfrm>
          <a:custGeom>
            <a:avLst/>
            <a:gdLst/>
            <a:ahLst/>
            <a:cxnLst/>
            <a:rect l="l" t="t" r="r" b="b"/>
            <a:pathLst>
              <a:path w="76200" h="377825">
                <a:moveTo>
                  <a:pt x="31750" y="301625"/>
                </a:moveTo>
                <a:lnTo>
                  <a:pt x="0" y="301625"/>
                </a:lnTo>
                <a:lnTo>
                  <a:pt x="38100" y="377825"/>
                </a:lnTo>
                <a:lnTo>
                  <a:pt x="66675" y="320675"/>
                </a:lnTo>
                <a:lnTo>
                  <a:pt x="34544" y="320675"/>
                </a:lnTo>
                <a:lnTo>
                  <a:pt x="31750" y="317881"/>
                </a:lnTo>
                <a:lnTo>
                  <a:pt x="31750" y="301625"/>
                </a:lnTo>
                <a:close/>
              </a:path>
              <a:path w="76200" h="377825">
                <a:moveTo>
                  <a:pt x="41655" y="0"/>
                </a:moveTo>
                <a:lnTo>
                  <a:pt x="34544" y="0"/>
                </a:lnTo>
                <a:lnTo>
                  <a:pt x="31750" y="2794"/>
                </a:lnTo>
                <a:lnTo>
                  <a:pt x="31750" y="317881"/>
                </a:lnTo>
                <a:lnTo>
                  <a:pt x="34544" y="320675"/>
                </a:lnTo>
                <a:lnTo>
                  <a:pt x="41655" y="320675"/>
                </a:lnTo>
                <a:lnTo>
                  <a:pt x="44450" y="317881"/>
                </a:lnTo>
                <a:lnTo>
                  <a:pt x="44450" y="2794"/>
                </a:lnTo>
                <a:lnTo>
                  <a:pt x="41655" y="0"/>
                </a:lnTo>
                <a:close/>
              </a:path>
              <a:path w="76200" h="377825">
                <a:moveTo>
                  <a:pt x="76200" y="301625"/>
                </a:moveTo>
                <a:lnTo>
                  <a:pt x="44450" y="301625"/>
                </a:lnTo>
                <a:lnTo>
                  <a:pt x="44450" y="317881"/>
                </a:lnTo>
                <a:lnTo>
                  <a:pt x="41655" y="320675"/>
                </a:lnTo>
                <a:lnTo>
                  <a:pt x="66675" y="320675"/>
                </a:lnTo>
                <a:lnTo>
                  <a:pt x="76200" y="3016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2905125" y="6727825"/>
            <a:ext cx="76200" cy="377825"/>
          </a:xfrm>
          <a:custGeom>
            <a:avLst/>
            <a:gdLst/>
            <a:ahLst/>
            <a:cxnLst/>
            <a:rect l="l" t="t" r="r" b="b"/>
            <a:pathLst>
              <a:path w="76200" h="377825">
                <a:moveTo>
                  <a:pt x="31750" y="301625"/>
                </a:moveTo>
                <a:lnTo>
                  <a:pt x="0" y="301625"/>
                </a:lnTo>
                <a:lnTo>
                  <a:pt x="38100" y="377825"/>
                </a:lnTo>
                <a:lnTo>
                  <a:pt x="66675" y="320675"/>
                </a:lnTo>
                <a:lnTo>
                  <a:pt x="34543" y="320675"/>
                </a:lnTo>
                <a:lnTo>
                  <a:pt x="31750" y="317881"/>
                </a:lnTo>
                <a:lnTo>
                  <a:pt x="31750" y="301625"/>
                </a:lnTo>
                <a:close/>
              </a:path>
              <a:path w="76200" h="377825">
                <a:moveTo>
                  <a:pt x="41656" y="0"/>
                </a:moveTo>
                <a:lnTo>
                  <a:pt x="34543" y="0"/>
                </a:lnTo>
                <a:lnTo>
                  <a:pt x="31750" y="2794"/>
                </a:lnTo>
                <a:lnTo>
                  <a:pt x="31750" y="317881"/>
                </a:lnTo>
                <a:lnTo>
                  <a:pt x="34543" y="320675"/>
                </a:lnTo>
                <a:lnTo>
                  <a:pt x="41656" y="320675"/>
                </a:lnTo>
                <a:lnTo>
                  <a:pt x="44450" y="317881"/>
                </a:lnTo>
                <a:lnTo>
                  <a:pt x="44450" y="2794"/>
                </a:lnTo>
                <a:lnTo>
                  <a:pt x="41656" y="0"/>
                </a:lnTo>
                <a:close/>
              </a:path>
              <a:path w="76200" h="377825">
                <a:moveTo>
                  <a:pt x="76200" y="301625"/>
                </a:moveTo>
                <a:lnTo>
                  <a:pt x="44450" y="301625"/>
                </a:lnTo>
                <a:lnTo>
                  <a:pt x="44450" y="317881"/>
                </a:lnTo>
                <a:lnTo>
                  <a:pt x="41656" y="320675"/>
                </a:lnTo>
                <a:lnTo>
                  <a:pt x="66675" y="320675"/>
                </a:lnTo>
                <a:lnTo>
                  <a:pt x="76200" y="3016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2286000" y="6737350"/>
            <a:ext cx="76200" cy="377825"/>
          </a:xfrm>
          <a:custGeom>
            <a:avLst/>
            <a:gdLst/>
            <a:ahLst/>
            <a:cxnLst/>
            <a:rect l="l" t="t" r="r" b="b"/>
            <a:pathLst>
              <a:path w="76200" h="377825">
                <a:moveTo>
                  <a:pt x="31750" y="301625"/>
                </a:moveTo>
                <a:lnTo>
                  <a:pt x="0" y="301625"/>
                </a:lnTo>
                <a:lnTo>
                  <a:pt x="38100" y="377825"/>
                </a:lnTo>
                <a:lnTo>
                  <a:pt x="66675" y="320675"/>
                </a:lnTo>
                <a:lnTo>
                  <a:pt x="34543" y="320675"/>
                </a:lnTo>
                <a:lnTo>
                  <a:pt x="31750" y="317881"/>
                </a:lnTo>
                <a:lnTo>
                  <a:pt x="31750" y="301625"/>
                </a:lnTo>
                <a:close/>
              </a:path>
              <a:path w="76200" h="377825">
                <a:moveTo>
                  <a:pt x="41656" y="0"/>
                </a:moveTo>
                <a:lnTo>
                  <a:pt x="34543" y="0"/>
                </a:lnTo>
                <a:lnTo>
                  <a:pt x="31750" y="2794"/>
                </a:lnTo>
                <a:lnTo>
                  <a:pt x="31750" y="317881"/>
                </a:lnTo>
                <a:lnTo>
                  <a:pt x="34543" y="320675"/>
                </a:lnTo>
                <a:lnTo>
                  <a:pt x="41656" y="320675"/>
                </a:lnTo>
                <a:lnTo>
                  <a:pt x="44450" y="317881"/>
                </a:lnTo>
                <a:lnTo>
                  <a:pt x="44450" y="2794"/>
                </a:lnTo>
                <a:lnTo>
                  <a:pt x="41656" y="0"/>
                </a:lnTo>
                <a:close/>
              </a:path>
              <a:path w="76200" h="377825">
                <a:moveTo>
                  <a:pt x="76200" y="301625"/>
                </a:moveTo>
                <a:lnTo>
                  <a:pt x="44450" y="301625"/>
                </a:lnTo>
                <a:lnTo>
                  <a:pt x="44450" y="317881"/>
                </a:lnTo>
                <a:lnTo>
                  <a:pt x="41656" y="320675"/>
                </a:lnTo>
                <a:lnTo>
                  <a:pt x="66675" y="320675"/>
                </a:lnTo>
                <a:lnTo>
                  <a:pt x="76200" y="3016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1807210" y="7799069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6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307204" y="7173848"/>
            <a:ext cx="2070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25793" sz="2100" spc="-7">
                <a:latin typeface="Calibri"/>
                <a:cs typeface="Calibri"/>
              </a:rPr>
              <a:t>2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269107" y="7173848"/>
            <a:ext cx="2070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25793" sz="2100" spc="-7">
                <a:latin typeface="Calibri"/>
                <a:cs typeface="Calibri"/>
              </a:rPr>
              <a:t>5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747640" y="6617589"/>
            <a:ext cx="6527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48</a:t>
            </a:r>
            <a:r>
              <a:rPr dirty="0" sz="1400" spc="-8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kN/m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1809750" y="7520304"/>
            <a:ext cx="76200" cy="320675"/>
          </a:xfrm>
          <a:custGeom>
            <a:avLst/>
            <a:gdLst/>
            <a:ahLst/>
            <a:cxnLst/>
            <a:rect l="l" t="t" r="r" b="b"/>
            <a:pathLst>
              <a:path w="76200" h="320675">
                <a:moveTo>
                  <a:pt x="41656" y="57149"/>
                </a:moveTo>
                <a:lnTo>
                  <a:pt x="34543" y="57149"/>
                </a:lnTo>
                <a:lnTo>
                  <a:pt x="31750" y="59943"/>
                </a:lnTo>
                <a:lnTo>
                  <a:pt x="31750" y="317880"/>
                </a:lnTo>
                <a:lnTo>
                  <a:pt x="34543" y="320674"/>
                </a:lnTo>
                <a:lnTo>
                  <a:pt x="41656" y="320674"/>
                </a:lnTo>
                <a:lnTo>
                  <a:pt x="44450" y="317880"/>
                </a:lnTo>
                <a:lnTo>
                  <a:pt x="44450" y="59943"/>
                </a:lnTo>
                <a:lnTo>
                  <a:pt x="41656" y="57149"/>
                </a:lnTo>
                <a:close/>
              </a:path>
              <a:path w="76200" h="320675">
                <a:moveTo>
                  <a:pt x="38100" y="0"/>
                </a:moveTo>
                <a:lnTo>
                  <a:pt x="0" y="76199"/>
                </a:lnTo>
                <a:lnTo>
                  <a:pt x="31750" y="76199"/>
                </a:lnTo>
                <a:lnTo>
                  <a:pt x="31750" y="59943"/>
                </a:lnTo>
                <a:lnTo>
                  <a:pt x="34543" y="57149"/>
                </a:lnTo>
                <a:lnTo>
                  <a:pt x="66675" y="57149"/>
                </a:lnTo>
                <a:lnTo>
                  <a:pt x="38100" y="0"/>
                </a:lnTo>
                <a:close/>
              </a:path>
              <a:path w="76200" h="320675">
                <a:moveTo>
                  <a:pt x="66675" y="57149"/>
                </a:moveTo>
                <a:lnTo>
                  <a:pt x="41656" y="57149"/>
                </a:lnTo>
                <a:lnTo>
                  <a:pt x="44450" y="59943"/>
                </a:lnTo>
                <a:lnTo>
                  <a:pt x="44450" y="76199"/>
                </a:lnTo>
                <a:lnTo>
                  <a:pt x="76200" y="76199"/>
                </a:lnTo>
                <a:lnTo>
                  <a:pt x="66675" y="571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1641094" y="7132701"/>
            <a:ext cx="281305" cy="3917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ts val="144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  <a:p>
            <a:pPr marL="165100">
              <a:lnSpc>
                <a:spcPts val="1440"/>
              </a:lnSpc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657725" y="7510119"/>
            <a:ext cx="199390" cy="528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63500">
              <a:lnSpc>
                <a:spcPct val="117900"/>
              </a:lnSpc>
              <a:spcBef>
                <a:spcPts val="95"/>
              </a:spcBef>
            </a:pPr>
            <a:r>
              <a:rPr dirty="0" sz="1400">
                <a:latin typeface="Calibri"/>
                <a:cs typeface="Calibri"/>
              </a:rPr>
              <a:t>D  </a:t>
            </a:r>
            <a:r>
              <a:rPr dirty="0" sz="1400">
                <a:latin typeface="Calibri"/>
                <a:cs typeface="Calibri"/>
              </a:rPr>
              <a:t>6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4659629" y="7520304"/>
            <a:ext cx="76200" cy="320675"/>
          </a:xfrm>
          <a:custGeom>
            <a:avLst/>
            <a:gdLst/>
            <a:ahLst/>
            <a:cxnLst/>
            <a:rect l="l" t="t" r="r" b="b"/>
            <a:pathLst>
              <a:path w="76200" h="320675">
                <a:moveTo>
                  <a:pt x="41656" y="57149"/>
                </a:moveTo>
                <a:lnTo>
                  <a:pt x="34544" y="57149"/>
                </a:lnTo>
                <a:lnTo>
                  <a:pt x="31750" y="59943"/>
                </a:lnTo>
                <a:lnTo>
                  <a:pt x="31750" y="317880"/>
                </a:lnTo>
                <a:lnTo>
                  <a:pt x="34544" y="320674"/>
                </a:lnTo>
                <a:lnTo>
                  <a:pt x="41656" y="320674"/>
                </a:lnTo>
                <a:lnTo>
                  <a:pt x="44450" y="317880"/>
                </a:lnTo>
                <a:lnTo>
                  <a:pt x="44450" y="59943"/>
                </a:lnTo>
                <a:lnTo>
                  <a:pt x="41656" y="57149"/>
                </a:lnTo>
                <a:close/>
              </a:path>
              <a:path w="76200" h="320675">
                <a:moveTo>
                  <a:pt x="38100" y="0"/>
                </a:moveTo>
                <a:lnTo>
                  <a:pt x="0" y="76199"/>
                </a:lnTo>
                <a:lnTo>
                  <a:pt x="31750" y="76199"/>
                </a:lnTo>
                <a:lnTo>
                  <a:pt x="31750" y="59943"/>
                </a:lnTo>
                <a:lnTo>
                  <a:pt x="34544" y="57149"/>
                </a:lnTo>
                <a:lnTo>
                  <a:pt x="66675" y="57149"/>
                </a:lnTo>
                <a:lnTo>
                  <a:pt x="38100" y="0"/>
                </a:lnTo>
                <a:close/>
              </a:path>
              <a:path w="76200" h="320675">
                <a:moveTo>
                  <a:pt x="66675" y="57149"/>
                </a:moveTo>
                <a:lnTo>
                  <a:pt x="41656" y="57149"/>
                </a:lnTo>
                <a:lnTo>
                  <a:pt x="44450" y="59943"/>
                </a:lnTo>
                <a:lnTo>
                  <a:pt x="44450" y="76199"/>
                </a:lnTo>
                <a:lnTo>
                  <a:pt x="76200" y="76199"/>
                </a:lnTo>
                <a:lnTo>
                  <a:pt x="66675" y="571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2523870" y="7366101"/>
            <a:ext cx="296545" cy="6724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73355">
              <a:lnSpc>
                <a:spcPct val="1516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B  </a:t>
            </a:r>
            <a:r>
              <a:rPr dirty="0" sz="1400" spc="-5">
                <a:latin typeface="Calibri"/>
                <a:cs typeface="Calibri"/>
              </a:rPr>
              <a:t>210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2705100" y="7520304"/>
            <a:ext cx="76200" cy="320675"/>
          </a:xfrm>
          <a:custGeom>
            <a:avLst/>
            <a:gdLst/>
            <a:ahLst/>
            <a:cxnLst/>
            <a:rect l="l" t="t" r="r" b="b"/>
            <a:pathLst>
              <a:path w="76200" h="320675">
                <a:moveTo>
                  <a:pt x="41656" y="57149"/>
                </a:moveTo>
                <a:lnTo>
                  <a:pt x="34543" y="57149"/>
                </a:lnTo>
                <a:lnTo>
                  <a:pt x="31750" y="59943"/>
                </a:lnTo>
                <a:lnTo>
                  <a:pt x="31750" y="317880"/>
                </a:lnTo>
                <a:lnTo>
                  <a:pt x="34543" y="320674"/>
                </a:lnTo>
                <a:lnTo>
                  <a:pt x="41656" y="320674"/>
                </a:lnTo>
                <a:lnTo>
                  <a:pt x="44450" y="317880"/>
                </a:lnTo>
                <a:lnTo>
                  <a:pt x="44450" y="59943"/>
                </a:lnTo>
                <a:lnTo>
                  <a:pt x="41656" y="57149"/>
                </a:lnTo>
                <a:close/>
              </a:path>
              <a:path w="76200" h="320675">
                <a:moveTo>
                  <a:pt x="38100" y="0"/>
                </a:moveTo>
                <a:lnTo>
                  <a:pt x="0" y="76199"/>
                </a:lnTo>
                <a:lnTo>
                  <a:pt x="31750" y="76199"/>
                </a:lnTo>
                <a:lnTo>
                  <a:pt x="31750" y="59943"/>
                </a:lnTo>
                <a:lnTo>
                  <a:pt x="34543" y="57149"/>
                </a:lnTo>
                <a:lnTo>
                  <a:pt x="66675" y="57149"/>
                </a:lnTo>
                <a:lnTo>
                  <a:pt x="38100" y="0"/>
                </a:lnTo>
                <a:close/>
              </a:path>
              <a:path w="76200" h="320675">
                <a:moveTo>
                  <a:pt x="66675" y="57149"/>
                </a:moveTo>
                <a:lnTo>
                  <a:pt x="41656" y="57149"/>
                </a:lnTo>
                <a:lnTo>
                  <a:pt x="44450" y="59943"/>
                </a:lnTo>
                <a:lnTo>
                  <a:pt x="44450" y="76199"/>
                </a:lnTo>
                <a:lnTo>
                  <a:pt x="76200" y="76199"/>
                </a:lnTo>
                <a:lnTo>
                  <a:pt x="66675" y="571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 txBox="1"/>
          <p:nvPr/>
        </p:nvSpPr>
        <p:spPr>
          <a:xfrm>
            <a:off x="3608959" y="7517129"/>
            <a:ext cx="372110" cy="45910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 marL="12700" marR="5080" indent="251460">
              <a:lnSpc>
                <a:spcPct val="102899"/>
              </a:lnSpc>
              <a:spcBef>
                <a:spcPts val="55"/>
              </a:spcBef>
            </a:pPr>
            <a:r>
              <a:rPr dirty="0" sz="1400">
                <a:latin typeface="Calibri"/>
                <a:cs typeface="Calibri"/>
              </a:rPr>
              <a:t>C  </a:t>
            </a:r>
            <a:r>
              <a:rPr dirty="0" sz="1400" spc="-5">
                <a:latin typeface="Calibri"/>
                <a:cs typeface="Calibri"/>
              </a:rPr>
              <a:t>210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790950" y="7458075"/>
            <a:ext cx="76200" cy="320675"/>
          </a:xfrm>
          <a:custGeom>
            <a:avLst/>
            <a:gdLst/>
            <a:ahLst/>
            <a:cxnLst/>
            <a:rect l="l" t="t" r="r" b="b"/>
            <a:pathLst>
              <a:path w="76200" h="320675">
                <a:moveTo>
                  <a:pt x="41655" y="57149"/>
                </a:moveTo>
                <a:lnTo>
                  <a:pt x="34544" y="57149"/>
                </a:lnTo>
                <a:lnTo>
                  <a:pt x="31750" y="59943"/>
                </a:lnTo>
                <a:lnTo>
                  <a:pt x="31750" y="317880"/>
                </a:lnTo>
                <a:lnTo>
                  <a:pt x="34544" y="320674"/>
                </a:lnTo>
                <a:lnTo>
                  <a:pt x="41655" y="320674"/>
                </a:lnTo>
                <a:lnTo>
                  <a:pt x="44450" y="317880"/>
                </a:lnTo>
                <a:lnTo>
                  <a:pt x="44450" y="59943"/>
                </a:lnTo>
                <a:lnTo>
                  <a:pt x="41655" y="57149"/>
                </a:lnTo>
                <a:close/>
              </a:path>
              <a:path w="76200" h="320675">
                <a:moveTo>
                  <a:pt x="38100" y="0"/>
                </a:moveTo>
                <a:lnTo>
                  <a:pt x="0" y="76199"/>
                </a:lnTo>
                <a:lnTo>
                  <a:pt x="31750" y="76199"/>
                </a:lnTo>
                <a:lnTo>
                  <a:pt x="31750" y="59943"/>
                </a:lnTo>
                <a:lnTo>
                  <a:pt x="34544" y="57149"/>
                </a:lnTo>
                <a:lnTo>
                  <a:pt x="66675" y="57149"/>
                </a:lnTo>
                <a:lnTo>
                  <a:pt x="38100" y="0"/>
                </a:lnTo>
                <a:close/>
              </a:path>
              <a:path w="76200" h="320675">
                <a:moveTo>
                  <a:pt x="66675" y="57149"/>
                </a:moveTo>
                <a:lnTo>
                  <a:pt x="41655" y="57149"/>
                </a:lnTo>
                <a:lnTo>
                  <a:pt x="44450" y="59943"/>
                </a:lnTo>
                <a:lnTo>
                  <a:pt x="44450" y="76199"/>
                </a:lnTo>
                <a:lnTo>
                  <a:pt x="76200" y="76199"/>
                </a:lnTo>
                <a:lnTo>
                  <a:pt x="66675" y="571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71" name="object 7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44500" y="6041516"/>
            <a:ext cx="937894" cy="6007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1160"/>
              </a:spcBef>
            </a:pPr>
            <a:r>
              <a:rPr dirty="0" sz="1400">
                <a:latin typeface="Times New Roman"/>
                <a:cs typeface="Times New Roman"/>
              </a:rPr>
              <a:t>1-</a:t>
            </a:r>
            <a:r>
              <a:rPr dirty="0" sz="1400" spc="19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F.E.M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3100" y="6926960"/>
            <a:ext cx="1073785" cy="239395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60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69110" y="6791325"/>
            <a:ext cx="1363345" cy="440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baseline="19841" sz="2100" spc="472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)(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algn="ctr" marL="114935">
              <a:lnSpc>
                <a:spcPct val="100000"/>
              </a:lnSpc>
              <a:spcBef>
                <a:spcPts val="1300"/>
              </a:spcBef>
            </a:pPr>
            <a:r>
              <a:rPr dirty="0" baseline="-15873" sz="2100" spc="697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781810" y="7067676"/>
            <a:ext cx="1459230" cy="0"/>
          </a:xfrm>
          <a:custGeom>
            <a:avLst/>
            <a:gdLst/>
            <a:ahLst/>
            <a:cxnLst/>
            <a:rect l="l" t="t" r="r" b="b"/>
            <a:pathLst>
              <a:path w="1459230" h="0">
                <a:moveTo>
                  <a:pt x="0" y="0"/>
                </a:moveTo>
                <a:lnTo>
                  <a:pt x="145872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278251" y="6926960"/>
            <a:ext cx="6369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73100" y="7529321"/>
            <a:ext cx="525145" cy="23939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22044" y="7393304"/>
            <a:ext cx="828675" cy="4413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z="1400" spc="7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ctr" marR="635">
              <a:lnSpc>
                <a:spcPct val="100000"/>
              </a:lnSpc>
              <a:spcBef>
                <a:spcPts val="1305"/>
              </a:spcBef>
            </a:pPr>
            <a:r>
              <a:rPr dirty="0" baseline="-15873" sz="2100" spc="697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234744" y="7669885"/>
            <a:ext cx="802005" cy="0"/>
          </a:xfrm>
          <a:custGeom>
            <a:avLst/>
            <a:gdLst/>
            <a:ahLst/>
            <a:cxnLst/>
            <a:rect l="l" t="t" r="r" b="b"/>
            <a:pathLst>
              <a:path w="802005" h="0">
                <a:moveTo>
                  <a:pt x="0" y="0"/>
                </a:moveTo>
                <a:lnTo>
                  <a:pt x="801623" y="0"/>
                </a:lnTo>
              </a:path>
            </a:pathLst>
          </a:custGeom>
          <a:ln w="124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063242" y="7529321"/>
            <a:ext cx="158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235454" y="7393304"/>
            <a:ext cx="1365250" cy="4413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baseline="19841" sz="2100" spc="7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)(</a:t>
            </a:r>
            <a:r>
              <a:rPr dirty="0" sz="1400" spc="1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algn="ctr" marL="116839">
              <a:lnSpc>
                <a:spcPct val="100000"/>
              </a:lnSpc>
              <a:spcBef>
                <a:spcPts val="1305"/>
              </a:spcBef>
            </a:pPr>
            <a:r>
              <a:rPr dirty="0" baseline="-15873" sz="2100" spc="697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248154" y="7669885"/>
            <a:ext cx="1460500" cy="0"/>
          </a:xfrm>
          <a:custGeom>
            <a:avLst/>
            <a:gdLst/>
            <a:ahLst/>
            <a:cxnLst/>
            <a:rect l="l" t="t" r="r" b="b"/>
            <a:pathLst>
              <a:path w="1460500" h="0">
                <a:moveTo>
                  <a:pt x="0" y="0"/>
                </a:moveTo>
                <a:lnTo>
                  <a:pt x="1460245" y="0"/>
                </a:lnTo>
              </a:path>
            </a:pathLst>
          </a:custGeom>
          <a:ln w="124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3736975" y="7529321"/>
            <a:ext cx="158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909186" y="7393304"/>
            <a:ext cx="14624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baseline="19841" sz="2100" spc="7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)(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576953" y="7660385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921886" y="7669885"/>
            <a:ext cx="1559560" cy="0"/>
          </a:xfrm>
          <a:custGeom>
            <a:avLst/>
            <a:gdLst/>
            <a:ahLst/>
            <a:cxnLst/>
            <a:rect l="l" t="t" r="r" b="b"/>
            <a:pathLst>
              <a:path w="1559560" h="0">
                <a:moveTo>
                  <a:pt x="0" y="0"/>
                </a:moveTo>
                <a:lnTo>
                  <a:pt x="1559306" y="0"/>
                </a:lnTo>
              </a:path>
            </a:pathLst>
          </a:custGeom>
          <a:ln w="124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5517260" y="7529321"/>
            <a:ext cx="13563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587753" y="7861553"/>
            <a:ext cx="4064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73100" y="8382761"/>
            <a:ext cx="523240" cy="23939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220520" y="8247126"/>
            <a:ext cx="694055" cy="4406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ctr" marR="635">
              <a:lnSpc>
                <a:spcPct val="100000"/>
              </a:lnSpc>
              <a:spcBef>
                <a:spcPts val="1305"/>
              </a:spcBef>
            </a:pPr>
            <a:r>
              <a:rPr dirty="0" baseline="-15873" sz="2100" spc="697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233220" y="8523477"/>
            <a:ext cx="669290" cy="0"/>
          </a:xfrm>
          <a:custGeom>
            <a:avLst/>
            <a:gdLst/>
            <a:ahLst/>
            <a:cxnLst/>
            <a:rect l="l" t="t" r="r" b="b"/>
            <a:pathLst>
              <a:path w="669289" h="0">
                <a:moveTo>
                  <a:pt x="0" y="0"/>
                </a:moveTo>
                <a:lnTo>
                  <a:pt x="66903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929129" y="8382761"/>
            <a:ext cx="158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101342" y="8247126"/>
            <a:ext cx="1363345" cy="4406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baseline="19841" sz="2100" spc="7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)(</a:t>
            </a:r>
            <a:r>
              <a:rPr dirty="0" sz="1400" spc="17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algn="ctr" marL="114935">
              <a:lnSpc>
                <a:spcPct val="100000"/>
              </a:lnSpc>
              <a:spcBef>
                <a:spcPts val="1305"/>
              </a:spcBef>
            </a:pPr>
            <a:r>
              <a:rPr dirty="0" baseline="-15873" sz="2100" spc="697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114042" y="8523477"/>
            <a:ext cx="1460500" cy="0"/>
          </a:xfrm>
          <a:custGeom>
            <a:avLst/>
            <a:gdLst/>
            <a:ahLst/>
            <a:cxnLst/>
            <a:rect l="l" t="t" r="r" b="b"/>
            <a:pathLst>
              <a:path w="1460500" h="0">
                <a:moveTo>
                  <a:pt x="0" y="0"/>
                </a:moveTo>
                <a:lnTo>
                  <a:pt x="146024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3601339" y="8382761"/>
            <a:ext cx="158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773551" y="8247126"/>
            <a:ext cx="14624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baseline="19841" sz="2100" spc="7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)(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442840" y="8513826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786251" y="8523477"/>
            <a:ext cx="1559560" cy="0"/>
          </a:xfrm>
          <a:custGeom>
            <a:avLst/>
            <a:gdLst/>
            <a:ahLst/>
            <a:cxnLst/>
            <a:rect l="l" t="t" r="r" b="b"/>
            <a:pathLst>
              <a:path w="1559560" h="0">
                <a:moveTo>
                  <a:pt x="0" y="0"/>
                </a:moveTo>
                <a:lnTo>
                  <a:pt x="155930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5383148" y="8382761"/>
            <a:ext cx="5048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73100" y="8996933"/>
            <a:ext cx="537210" cy="23939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97">
                <a:latin typeface="Cambria Math"/>
                <a:cs typeface="Cambria Math"/>
              </a:rPr>
              <a:t> </a:t>
            </a:r>
            <a:r>
              <a:rPr dirty="0" baseline="-16666" sz="1500" spc="705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4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232712" y="8861297"/>
            <a:ext cx="828675" cy="4406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1305"/>
              </a:spcBef>
            </a:pPr>
            <a:r>
              <a:rPr dirty="0" baseline="-15873" sz="2100" spc="697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245412" y="9137650"/>
            <a:ext cx="802005" cy="0"/>
          </a:xfrm>
          <a:custGeom>
            <a:avLst/>
            <a:gdLst/>
            <a:ahLst/>
            <a:cxnLst/>
            <a:rect l="l" t="t" r="r" b="b"/>
            <a:pathLst>
              <a:path w="802005" h="0">
                <a:moveTo>
                  <a:pt x="0" y="0"/>
                </a:moveTo>
                <a:lnTo>
                  <a:pt x="80162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2075433" y="8996933"/>
            <a:ext cx="158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247645" y="8861297"/>
            <a:ext cx="1327150" cy="4406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baseline="19841" sz="2100" spc="472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)(</a:t>
            </a:r>
            <a:r>
              <a:rPr dirty="0" sz="1400" spc="2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algn="ctr" marL="114935">
              <a:lnSpc>
                <a:spcPct val="100000"/>
              </a:lnSpc>
              <a:spcBef>
                <a:spcPts val="1305"/>
              </a:spcBef>
            </a:pPr>
            <a:r>
              <a:rPr dirty="0" baseline="-15873" sz="2100" spc="697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2260345" y="9137650"/>
            <a:ext cx="1425575" cy="0"/>
          </a:xfrm>
          <a:custGeom>
            <a:avLst/>
            <a:gdLst/>
            <a:ahLst/>
            <a:cxnLst/>
            <a:rect l="l" t="t" r="r" b="b"/>
            <a:pathLst>
              <a:path w="1425575" h="0">
                <a:moveTo>
                  <a:pt x="0" y="0"/>
                </a:moveTo>
                <a:lnTo>
                  <a:pt x="142519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3721734" y="8996933"/>
            <a:ext cx="13760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532765" y="2990849"/>
            <a:ext cx="2952750" cy="0"/>
          </a:xfrm>
          <a:custGeom>
            <a:avLst/>
            <a:gdLst/>
            <a:ahLst/>
            <a:cxnLst/>
            <a:rect l="l" t="t" r="r" b="b"/>
            <a:pathLst>
              <a:path w="2952750" h="0">
                <a:moveTo>
                  <a:pt x="0" y="0"/>
                </a:moveTo>
                <a:lnTo>
                  <a:pt x="2952750" y="0"/>
                </a:lnTo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019300" y="2619374"/>
            <a:ext cx="0" cy="1800225"/>
          </a:xfrm>
          <a:custGeom>
            <a:avLst/>
            <a:gdLst/>
            <a:ahLst/>
            <a:cxnLst/>
            <a:rect l="l" t="t" r="r" b="b"/>
            <a:pathLst>
              <a:path w="0" h="1800225">
                <a:moveTo>
                  <a:pt x="0" y="0"/>
                </a:moveTo>
                <a:lnTo>
                  <a:pt x="0" y="1800224"/>
                </a:lnTo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41959" y="2771774"/>
            <a:ext cx="90804" cy="4857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41959" y="2771774"/>
            <a:ext cx="90805" cy="485775"/>
          </a:xfrm>
          <a:custGeom>
            <a:avLst/>
            <a:gdLst/>
            <a:ahLst/>
            <a:cxnLst/>
            <a:rect l="l" t="t" r="r" b="b"/>
            <a:pathLst>
              <a:path w="90804" h="485775">
                <a:moveTo>
                  <a:pt x="0" y="485775"/>
                </a:moveTo>
                <a:lnTo>
                  <a:pt x="90804" y="485775"/>
                </a:lnTo>
                <a:lnTo>
                  <a:pt x="90804" y="0"/>
                </a:lnTo>
                <a:lnTo>
                  <a:pt x="0" y="0"/>
                </a:lnTo>
                <a:lnTo>
                  <a:pt x="0" y="48577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485515" y="2771774"/>
            <a:ext cx="90804" cy="4857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485515" y="2771774"/>
            <a:ext cx="90805" cy="485775"/>
          </a:xfrm>
          <a:custGeom>
            <a:avLst/>
            <a:gdLst/>
            <a:ahLst/>
            <a:cxnLst/>
            <a:rect l="l" t="t" r="r" b="b"/>
            <a:pathLst>
              <a:path w="90804" h="485775">
                <a:moveTo>
                  <a:pt x="0" y="485775"/>
                </a:moveTo>
                <a:lnTo>
                  <a:pt x="90804" y="485775"/>
                </a:lnTo>
                <a:lnTo>
                  <a:pt x="90804" y="0"/>
                </a:lnTo>
                <a:lnTo>
                  <a:pt x="0" y="0"/>
                </a:lnTo>
                <a:lnTo>
                  <a:pt x="0" y="48577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764029" y="4419599"/>
            <a:ext cx="485775" cy="908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764029" y="4419599"/>
            <a:ext cx="485775" cy="90805"/>
          </a:xfrm>
          <a:custGeom>
            <a:avLst/>
            <a:gdLst/>
            <a:ahLst/>
            <a:cxnLst/>
            <a:rect l="l" t="t" r="r" b="b"/>
            <a:pathLst>
              <a:path w="485775" h="90804">
                <a:moveTo>
                  <a:pt x="0" y="90804"/>
                </a:moveTo>
                <a:lnTo>
                  <a:pt x="485775" y="90804"/>
                </a:lnTo>
                <a:lnTo>
                  <a:pt x="4857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757679" y="2581274"/>
            <a:ext cx="261620" cy="76200"/>
          </a:xfrm>
          <a:custGeom>
            <a:avLst/>
            <a:gdLst/>
            <a:ahLst/>
            <a:cxnLst/>
            <a:rect l="l" t="t" r="r" b="b"/>
            <a:pathLst>
              <a:path w="261619" h="76200">
                <a:moveTo>
                  <a:pt x="185419" y="0"/>
                </a:moveTo>
                <a:lnTo>
                  <a:pt x="185419" y="76200"/>
                </a:lnTo>
                <a:lnTo>
                  <a:pt x="248919" y="44450"/>
                </a:lnTo>
                <a:lnTo>
                  <a:pt x="201675" y="44450"/>
                </a:lnTo>
                <a:lnTo>
                  <a:pt x="204469" y="41655"/>
                </a:lnTo>
                <a:lnTo>
                  <a:pt x="204469" y="34543"/>
                </a:lnTo>
                <a:lnTo>
                  <a:pt x="201675" y="31750"/>
                </a:lnTo>
                <a:lnTo>
                  <a:pt x="248919" y="31750"/>
                </a:lnTo>
                <a:lnTo>
                  <a:pt x="185419" y="0"/>
                </a:lnTo>
                <a:close/>
              </a:path>
              <a:path w="261619" h="76200">
                <a:moveTo>
                  <a:pt x="185419" y="31750"/>
                </a:moveTo>
                <a:lnTo>
                  <a:pt x="2793" y="31750"/>
                </a:lnTo>
                <a:lnTo>
                  <a:pt x="0" y="34543"/>
                </a:lnTo>
                <a:lnTo>
                  <a:pt x="0" y="41655"/>
                </a:lnTo>
                <a:lnTo>
                  <a:pt x="2793" y="44450"/>
                </a:lnTo>
                <a:lnTo>
                  <a:pt x="185419" y="44450"/>
                </a:lnTo>
                <a:lnTo>
                  <a:pt x="185419" y="31750"/>
                </a:lnTo>
                <a:close/>
              </a:path>
              <a:path w="261619" h="76200">
                <a:moveTo>
                  <a:pt x="248919" y="31750"/>
                </a:moveTo>
                <a:lnTo>
                  <a:pt x="201675" y="31750"/>
                </a:lnTo>
                <a:lnTo>
                  <a:pt x="204469" y="34543"/>
                </a:lnTo>
                <a:lnTo>
                  <a:pt x="204469" y="41655"/>
                </a:lnTo>
                <a:lnTo>
                  <a:pt x="201675" y="44450"/>
                </a:lnTo>
                <a:lnTo>
                  <a:pt x="248919" y="44450"/>
                </a:lnTo>
                <a:lnTo>
                  <a:pt x="261619" y="38100"/>
                </a:lnTo>
                <a:lnTo>
                  <a:pt x="248919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769745" y="2952749"/>
            <a:ext cx="261620" cy="76200"/>
          </a:xfrm>
          <a:custGeom>
            <a:avLst/>
            <a:gdLst/>
            <a:ahLst/>
            <a:cxnLst/>
            <a:rect l="l" t="t" r="r" b="b"/>
            <a:pathLst>
              <a:path w="261619" h="76200">
                <a:moveTo>
                  <a:pt x="185419" y="0"/>
                </a:moveTo>
                <a:lnTo>
                  <a:pt x="185419" y="76200"/>
                </a:lnTo>
                <a:lnTo>
                  <a:pt x="248919" y="44450"/>
                </a:lnTo>
                <a:lnTo>
                  <a:pt x="201675" y="44450"/>
                </a:lnTo>
                <a:lnTo>
                  <a:pt x="204469" y="41655"/>
                </a:lnTo>
                <a:lnTo>
                  <a:pt x="204469" y="34543"/>
                </a:lnTo>
                <a:lnTo>
                  <a:pt x="201675" y="31750"/>
                </a:lnTo>
                <a:lnTo>
                  <a:pt x="248919" y="31750"/>
                </a:lnTo>
                <a:lnTo>
                  <a:pt x="185419" y="0"/>
                </a:lnTo>
                <a:close/>
              </a:path>
              <a:path w="261619" h="76200">
                <a:moveTo>
                  <a:pt x="185419" y="31750"/>
                </a:moveTo>
                <a:lnTo>
                  <a:pt x="2793" y="31750"/>
                </a:lnTo>
                <a:lnTo>
                  <a:pt x="0" y="34543"/>
                </a:lnTo>
                <a:lnTo>
                  <a:pt x="0" y="41655"/>
                </a:lnTo>
                <a:lnTo>
                  <a:pt x="2793" y="44450"/>
                </a:lnTo>
                <a:lnTo>
                  <a:pt x="185419" y="44450"/>
                </a:lnTo>
                <a:lnTo>
                  <a:pt x="185419" y="31750"/>
                </a:lnTo>
                <a:close/>
              </a:path>
              <a:path w="261619" h="76200">
                <a:moveTo>
                  <a:pt x="248919" y="31750"/>
                </a:moveTo>
                <a:lnTo>
                  <a:pt x="201675" y="31750"/>
                </a:lnTo>
                <a:lnTo>
                  <a:pt x="204469" y="34543"/>
                </a:lnTo>
                <a:lnTo>
                  <a:pt x="204469" y="41655"/>
                </a:lnTo>
                <a:lnTo>
                  <a:pt x="201675" y="44450"/>
                </a:lnTo>
                <a:lnTo>
                  <a:pt x="248919" y="44450"/>
                </a:lnTo>
                <a:lnTo>
                  <a:pt x="261619" y="38100"/>
                </a:lnTo>
                <a:lnTo>
                  <a:pt x="248919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769110" y="2733674"/>
            <a:ext cx="261620" cy="76200"/>
          </a:xfrm>
          <a:custGeom>
            <a:avLst/>
            <a:gdLst/>
            <a:ahLst/>
            <a:cxnLst/>
            <a:rect l="l" t="t" r="r" b="b"/>
            <a:pathLst>
              <a:path w="261619" h="76200">
                <a:moveTo>
                  <a:pt x="185419" y="0"/>
                </a:moveTo>
                <a:lnTo>
                  <a:pt x="185419" y="76200"/>
                </a:lnTo>
                <a:lnTo>
                  <a:pt x="248919" y="44450"/>
                </a:lnTo>
                <a:lnTo>
                  <a:pt x="201675" y="44450"/>
                </a:lnTo>
                <a:lnTo>
                  <a:pt x="204469" y="41655"/>
                </a:lnTo>
                <a:lnTo>
                  <a:pt x="204469" y="34543"/>
                </a:lnTo>
                <a:lnTo>
                  <a:pt x="201675" y="31750"/>
                </a:lnTo>
                <a:lnTo>
                  <a:pt x="248919" y="31750"/>
                </a:lnTo>
                <a:lnTo>
                  <a:pt x="185419" y="0"/>
                </a:lnTo>
                <a:close/>
              </a:path>
              <a:path w="261619" h="76200">
                <a:moveTo>
                  <a:pt x="185419" y="31750"/>
                </a:moveTo>
                <a:lnTo>
                  <a:pt x="2793" y="31750"/>
                </a:lnTo>
                <a:lnTo>
                  <a:pt x="0" y="34543"/>
                </a:lnTo>
                <a:lnTo>
                  <a:pt x="0" y="41655"/>
                </a:lnTo>
                <a:lnTo>
                  <a:pt x="2793" y="44450"/>
                </a:lnTo>
                <a:lnTo>
                  <a:pt x="185419" y="44450"/>
                </a:lnTo>
                <a:lnTo>
                  <a:pt x="185419" y="31750"/>
                </a:lnTo>
                <a:close/>
              </a:path>
              <a:path w="261619" h="76200">
                <a:moveTo>
                  <a:pt x="248919" y="31750"/>
                </a:moveTo>
                <a:lnTo>
                  <a:pt x="201675" y="31750"/>
                </a:lnTo>
                <a:lnTo>
                  <a:pt x="204469" y="34543"/>
                </a:lnTo>
                <a:lnTo>
                  <a:pt x="204469" y="41655"/>
                </a:lnTo>
                <a:lnTo>
                  <a:pt x="201675" y="44450"/>
                </a:lnTo>
                <a:lnTo>
                  <a:pt x="248919" y="44450"/>
                </a:lnTo>
                <a:lnTo>
                  <a:pt x="261619" y="38100"/>
                </a:lnTo>
                <a:lnTo>
                  <a:pt x="248919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767204" y="2867024"/>
            <a:ext cx="261620" cy="76200"/>
          </a:xfrm>
          <a:custGeom>
            <a:avLst/>
            <a:gdLst/>
            <a:ahLst/>
            <a:cxnLst/>
            <a:rect l="l" t="t" r="r" b="b"/>
            <a:pathLst>
              <a:path w="261619" h="76200">
                <a:moveTo>
                  <a:pt x="185419" y="0"/>
                </a:moveTo>
                <a:lnTo>
                  <a:pt x="185419" y="76200"/>
                </a:lnTo>
                <a:lnTo>
                  <a:pt x="248919" y="44450"/>
                </a:lnTo>
                <a:lnTo>
                  <a:pt x="201675" y="44450"/>
                </a:lnTo>
                <a:lnTo>
                  <a:pt x="204469" y="41655"/>
                </a:lnTo>
                <a:lnTo>
                  <a:pt x="204469" y="34543"/>
                </a:lnTo>
                <a:lnTo>
                  <a:pt x="201675" y="31750"/>
                </a:lnTo>
                <a:lnTo>
                  <a:pt x="248919" y="31750"/>
                </a:lnTo>
                <a:lnTo>
                  <a:pt x="185419" y="0"/>
                </a:lnTo>
                <a:close/>
              </a:path>
              <a:path w="261619" h="76200">
                <a:moveTo>
                  <a:pt x="185419" y="31750"/>
                </a:moveTo>
                <a:lnTo>
                  <a:pt x="2793" y="31750"/>
                </a:lnTo>
                <a:lnTo>
                  <a:pt x="0" y="34543"/>
                </a:lnTo>
                <a:lnTo>
                  <a:pt x="0" y="41655"/>
                </a:lnTo>
                <a:lnTo>
                  <a:pt x="2793" y="44450"/>
                </a:lnTo>
                <a:lnTo>
                  <a:pt x="185419" y="44450"/>
                </a:lnTo>
                <a:lnTo>
                  <a:pt x="185419" y="31750"/>
                </a:lnTo>
                <a:close/>
              </a:path>
              <a:path w="261619" h="76200">
                <a:moveTo>
                  <a:pt x="248919" y="31750"/>
                </a:moveTo>
                <a:lnTo>
                  <a:pt x="201675" y="31750"/>
                </a:lnTo>
                <a:lnTo>
                  <a:pt x="204469" y="34543"/>
                </a:lnTo>
                <a:lnTo>
                  <a:pt x="204469" y="41655"/>
                </a:lnTo>
                <a:lnTo>
                  <a:pt x="201675" y="44450"/>
                </a:lnTo>
                <a:lnTo>
                  <a:pt x="248919" y="44450"/>
                </a:lnTo>
                <a:lnTo>
                  <a:pt x="261619" y="38100"/>
                </a:lnTo>
                <a:lnTo>
                  <a:pt x="248919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773554" y="2619374"/>
            <a:ext cx="2540" cy="371475"/>
          </a:xfrm>
          <a:custGeom>
            <a:avLst/>
            <a:gdLst/>
            <a:ahLst/>
            <a:cxnLst/>
            <a:rect l="l" t="t" r="r" b="b"/>
            <a:pathLst>
              <a:path w="2539" h="371475">
                <a:moveTo>
                  <a:pt x="0" y="0"/>
                </a:moveTo>
                <a:lnTo>
                  <a:pt x="2539" y="3714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2031364" y="4018279"/>
            <a:ext cx="574675" cy="76200"/>
          </a:xfrm>
          <a:custGeom>
            <a:avLst/>
            <a:gdLst/>
            <a:ahLst/>
            <a:cxnLst/>
            <a:rect l="l" t="t" r="r" b="b"/>
            <a:pathLst>
              <a:path w="574675" h="76200">
                <a:moveTo>
                  <a:pt x="75565" y="0"/>
                </a:moveTo>
                <a:lnTo>
                  <a:pt x="0" y="39370"/>
                </a:lnTo>
                <a:lnTo>
                  <a:pt x="76835" y="76200"/>
                </a:lnTo>
                <a:lnTo>
                  <a:pt x="76310" y="44703"/>
                </a:lnTo>
                <a:lnTo>
                  <a:pt x="60071" y="44703"/>
                </a:lnTo>
                <a:lnTo>
                  <a:pt x="57150" y="41909"/>
                </a:lnTo>
                <a:lnTo>
                  <a:pt x="57023" y="34925"/>
                </a:lnTo>
                <a:lnTo>
                  <a:pt x="59817" y="32003"/>
                </a:lnTo>
                <a:lnTo>
                  <a:pt x="63373" y="32003"/>
                </a:lnTo>
                <a:lnTo>
                  <a:pt x="76094" y="31789"/>
                </a:lnTo>
                <a:lnTo>
                  <a:pt x="75565" y="0"/>
                </a:lnTo>
                <a:close/>
              </a:path>
              <a:path w="574675" h="76200">
                <a:moveTo>
                  <a:pt x="76094" y="31789"/>
                </a:moveTo>
                <a:lnTo>
                  <a:pt x="63373" y="32003"/>
                </a:lnTo>
                <a:lnTo>
                  <a:pt x="59817" y="32003"/>
                </a:lnTo>
                <a:lnTo>
                  <a:pt x="57023" y="34925"/>
                </a:lnTo>
                <a:lnTo>
                  <a:pt x="57150" y="41909"/>
                </a:lnTo>
                <a:lnTo>
                  <a:pt x="60071" y="44703"/>
                </a:lnTo>
                <a:lnTo>
                  <a:pt x="63627" y="44703"/>
                </a:lnTo>
                <a:lnTo>
                  <a:pt x="76306" y="44490"/>
                </a:lnTo>
                <a:lnTo>
                  <a:pt x="76094" y="31789"/>
                </a:lnTo>
                <a:close/>
              </a:path>
              <a:path w="574675" h="76200">
                <a:moveTo>
                  <a:pt x="76306" y="44490"/>
                </a:moveTo>
                <a:lnTo>
                  <a:pt x="63627" y="44703"/>
                </a:lnTo>
                <a:lnTo>
                  <a:pt x="76310" y="44703"/>
                </a:lnTo>
                <a:lnTo>
                  <a:pt x="76306" y="44490"/>
                </a:lnTo>
                <a:close/>
              </a:path>
              <a:path w="574675" h="76200">
                <a:moveTo>
                  <a:pt x="571754" y="23495"/>
                </a:moveTo>
                <a:lnTo>
                  <a:pt x="568198" y="23495"/>
                </a:lnTo>
                <a:lnTo>
                  <a:pt x="76094" y="31789"/>
                </a:lnTo>
                <a:lnTo>
                  <a:pt x="76306" y="44490"/>
                </a:lnTo>
                <a:lnTo>
                  <a:pt x="568452" y="36195"/>
                </a:lnTo>
                <a:lnTo>
                  <a:pt x="571881" y="36195"/>
                </a:lnTo>
                <a:lnTo>
                  <a:pt x="574675" y="33274"/>
                </a:lnTo>
                <a:lnTo>
                  <a:pt x="574675" y="26288"/>
                </a:lnTo>
                <a:lnTo>
                  <a:pt x="571754" y="2349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2475864" y="2536824"/>
            <a:ext cx="76200" cy="454025"/>
          </a:xfrm>
          <a:custGeom>
            <a:avLst/>
            <a:gdLst/>
            <a:ahLst/>
            <a:cxnLst/>
            <a:rect l="l" t="t" r="r" b="b"/>
            <a:pathLst>
              <a:path w="76200" h="454025">
                <a:moveTo>
                  <a:pt x="31750" y="377825"/>
                </a:moveTo>
                <a:lnTo>
                  <a:pt x="0" y="377825"/>
                </a:lnTo>
                <a:lnTo>
                  <a:pt x="38100" y="454025"/>
                </a:lnTo>
                <a:lnTo>
                  <a:pt x="66675" y="396875"/>
                </a:lnTo>
                <a:lnTo>
                  <a:pt x="34543" y="396875"/>
                </a:lnTo>
                <a:lnTo>
                  <a:pt x="31750" y="394080"/>
                </a:lnTo>
                <a:lnTo>
                  <a:pt x="31750" y="377825"/>
                </a:lnTo>
                <a:close/>
              </a:path>
              <a:path w="76200" h="454025">
                <a:moveTo>
                  <a:pt x="41656" y="0"/>
                </a:moveTo>
                <a:lnTo>
                  <a:pt x="34543" y="0"/>
                </a:lnTo>
                <a:lnTo>
                  <a:pt x="31750" y="2793"/>
                </a:lnTo>
                <a:lnTo>
                  <a:pt x="31750" y="394080"/>
                </a:lnTo>
                <a:lnTo>
                  <a:pt x="34543" y="396875"/>
                </a:lnTo>
                <a:lnTo>
                  <a:pt x="41656" y="396875"/>
                </a:lnTo>
                <a:lnTo>
                  <a:pt x="44450" y="394080"/>
                </a:lnTo>
                <a:lnTo>
                  <a:pt x="44450" y="2793"/>
                </a:lnTo>
                <a:lnTo>
                  <a:pt x="41656" y="0"/>
                </a:lnTo>
                <a:close/>
              </a:path>
              <a:path w="76200" h="454025">
                <a:moveTo>
                  <a:pt x="76200" y="377825"/>
                </a:moveTo>
                <a:lnTo>
                  <a:pt x="44450" y="377825"/>
                </a:lnTo>
                <a:lnTo>
                  <a:pt x="44450" y="394080"/>
                </a:lnTo>
                <a:lnTo>
                  <a:pt x="41656" y="396875"/>
                </a:lnTo>
                <a:lnTo>
                  <a:pt x="66675" y="396875"/>
                </a:lnTo>
                <a:lnTo>
                  <a:pt x="76200" y="3778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2341879" y="4733924"/>
            <a:ext cx="485775" cy="908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2341879" y="4733924"/>
            <a:ext cx="485775" cy="90805"/>
          </a:xfrm>
          <a:custGeom>
            <a:avLst/>
            <a:gdLst/>
            <a:ahLst/>
            <a:cxnLst/>
            <a:rect l="l" t="t" r="r" b="b"/>
            <a:pathLst>
              <a:path w="485775" h="90804">
                <a:moveTo>
                  <a:pt x="0" y="90804"/>
                </a:moveTo>
                <a:lnTo>
                  <a:pt x="485775" y="90804"/>
                </a:lnTo>
                <a:lnTo>
                  <a:pt x="4857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2599689" y="4362449"/>
            <a:ext cx="0" cy="371475"/>
          </a:xfrm>
          <a:custGeom>
            <a:avLst/>
            <a:gdLst/>
            <a:ahLst/>
            <a:cxnLst/>
            <a:rect l="l" t="t" r="r" b="b"/>
            <a:pathLst>
              <a:path w="0" h="371475">
                <a:moveTo>
                  <a:pt x="0" y="371475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247389" y="2771774"/>
            <a:ext cx="609600" cy="409575"/>
          </a:xfrm>
          <a:custGeom>
            <a:avLst/>
            <a:gdLst/>
            <a:ahLst/>
            <a:cxnLst/>
            <a:rect l="l" t="t" r="r" b="b"/>
            <a:pathLst>
              <a:path w="609600" h="409575">
                <a:moveTo>
                  <a:pt x="609600" y="0"/>
                </a:moveTo>
                <a:lnTo>
                  <a:pt x="0" y="4095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211327" y="2874009"/>
            <a:ext cx="1289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049526" y="2930397"/>
            <a:ext cx="1225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650238" y="4188078"/>
            <a:ext cx="1352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604452" y="4645278"/>
            <a:ext cx="63817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R="37465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D'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851405" y="3523614"/>
            <a:ext cx="704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I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075740" y="3067557"/>
            <a:ext cx="1600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2I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2571114" y="3075177"/>
            <a:ext cx="2965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1.5I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2249804" y="4472304"/>
            <a:ext cx="1511935" cy="0"/>
          </a:xfrm>
          <a:custGeom>
            <a:avLst/>
            <a:gdLst/>
            <a:ahLst/>
            <a:cxnLst/>
            <a:rect l="l" t="t" r="r" b="b"/>
            <a:pathLst>
              <a:path w="1511935" h="0">
                <a:moveTo>
                  <a:pt x="0" y="0"/>
                </a:moveTo>
                <a:lnTo>
                  <a:pt x="1511934" y="0"/>
                </a:lnTo>
              </a:path>
            </a:pathLst>
          </a:custGeom>
          <a:ln w="9525">
            <a:solidFill>
              <a:srgbClr val="000000"/>
            </a:solidFill>
            <a:prstDash val="sysDashDot"/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2278379" y="4053204"/>
            <a:ext cx="1511935" cy="0"/>
          </a:xfrm>
          <a:custGeom>
            <a:avLst/>
            <a:gdLst/>
            <a:ahLst/>
            <a:cxnLst/>
            <a:rect l="l" t="t" r="r" b="b"/>
            <a:pathLst>
              <a:path w="1511935" h="0">
                <a:moveTo>
                  <a:pt x="0" y="0"/>
                </a:moveTo>
                <a:lnTo>
                  <a:pt x="1511934" y="0"/>
                </a:lnTo>
              </a:path>
            </a:pathLst>
          </a:custGeom>
          <a:ln w="9525">
            <a:solidFill>
              <a:srgbClr val="000000"/>
            </a:solidFill>
            <a:prstDash val="sysDashDot"/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2326004" y="2986404"/>
            <a:ext cx="1511935" cy="0"/>
          </a:xfrm>
          <a:custGeom>
            <a:avLst/>
            <a:gdLst/>
            <a:ahLst/>
            <a:cxnLst/>
            <a:rect l="l" t="t" r="r" b="b"/>
            <a:pathLst>
              <a:path w="1511935" h="0">
                <a:moveTo>
                  <a:pt x="0" y="0"/>
                </a:moveTo>
                <a:lnTo>
                  <a:pt x="1511934" y="0"/>
                </a:lnTo>
              </a:path>
            </a:pathLst>
          </a:custGeom>
          <a:ln w="9525">
            <a:solidFill>
              <a:srgbClr val="000000"/>
            </a:solidFill>
            <a:prstDash val="sysDashDot"/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3247389" y="2990849"/>
            <a:ext cx="0" cy="1743075"/>
          </a:xfrm>
          <a:custGeom>
            <a:avLst/>
            <a:gdLst/>
            <a:ahLst/>
            <a:cxnLst/>
            <a:rect l="l" t="t" r="r" b="b"/>
            <a:pathLst>
              <a:path w="0" h="1743075">
                <a:moveTo>
                  <a:pt x="0" y="0"/>
                </a:moveTo>
                <a:lnTo>
                  <a:pt x="0" y="1743074"/>
                </a:lnTo>
              </a:path>
            </a:pathLst>
          </a:custGeom>
          <a:ln w="9525">
            <a:solidFill>
              <a:srgbClr val="000000"/>
            </a:solidFill>
            <a:prstDash val="sysDashDot"/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2259329" y="4777104"/>
            <a:ext cx="1511935" cy="0"/>
          </a:xfrm>
          <a:custGeom>
            <a:avLst/>
            <a:gdLst/>
            <a:ahLst/>
            <a:cxnLst/>
            <a:rect l="l" t="t" r="r" b="b"/>
            <a:pathLst>
              <a:path w="1511935" h="0">
                <a:moveTo>
                  <a:pt x="0" y="0"/>
                </a:moveTo>
                <a:lnTo>
                  <a:pt x="1511934" y="0"/>
                </a:lnTo>
              </a:path>
            </a:pathLst>
          </a:custGeom>
          <a:ln w="9525">
            <a:solidFill>
              <a:srgbClr val="000000"/>
            </a:solidFill>
            <a:prstDash val="sysDashDot"/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 txBox="1"/>
          <p:nvPr/>
        </p:nvSpPr>
        <p:spPr>
          <a:xfrm>
            <a:off x="3327019" y="3372738"/>
            <a:ext cx="2070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25793" sz="2100" spc="-7">
                <a:latin typeface="Calibri"/>
                <a:cs typeface="Calibri"/>
              </a:rPr>
              <a:t>3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327019" y="4002150"/>
            <a:ext cx="2070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25793" sz="2100" spc="-7">
                <a:latin typeface="Calibri"/>
                <a:cs typeface="Calibri"/>
              </a:rPr>
              <a:t>1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298063" y="4410582"/>
            <a:ext cx="3879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25793" sz="2100" spc="-7">
                <a:latin typeface="Calibri"/>
                <a:cs typeface="Calibri"/>
              </a:rPr>
              <a:t>30</a:t>
            </a:r>
            <a:r>
              <a:rPr dirty="0" sz="900">
                <a:latin typeface="Calibri"/>
                <a:cs typeface="Calibri"/>
              </a:rPr>
              <a:t>mm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3538220" y="2295524"/>
            <a:ext cx="0" cy="476250"/>
          </a:xfrm>
          <a:custGeom>
            <a:avLst/>
            <a:gdLst/>
            <a:ahLst/>
            <a:cxnLst/>
            <a:rect l="l" t="t" r="r" b="b"/>
            <a:pathLst>
              <a:path w="0" h="476250">
                <a:moveTo>
                  <a:pt x="0" y="47625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  <a:prstDash val="sysDashDot"/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2513964" y="2295524"/>
            <a:ext cx="0" cy="476250"/>
          </a:xfrm>
          <a:custGeom>
            <a:avLst/>
            <a:gdLst/>
            <a:ahLst/>
            <a:cxnLst/>
            <a:rect l="l" t="t" r="r" b="b"/>
            <a:pathLst>
              <a:path w="0" h="476250">
                <a:moveTo>
                  <a:pt x="0" y="47625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  <a:prstDash val="sysDashDot"/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2019300" y="2371724"/>
            <a:ext cx="0" cy="476250"/>
          </a:xfrm>
          <a:custGeom>
            <a:avLst/>
            <a:gdLst/>
            <a:ahLst/>
            <a:cxnLst/>
            <a:rect l="l" t="t" r="r" b="b"/>
            <a:pathLst>
              <a:path w="0" h="476250">
                <a:moveTo>
                  <a:pt x="0" y="47625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  <a:prstDash val="sysDashDot"/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494665" y="2371724"/>
            <a:ext cx="0" cy="476250"/>
          </a:xfrm>
          <a:custGeom>
            <a:avLst/>
            <a:gdLst/>
            <a:ahLst/>
            <a:cxnLst/>
            <a:rect l="l" t="t" r="r" b="b"/>
            <a:pathLst>
              <a:path w="0" h="476250">
                <a:moveTo>
                  <a:pt x="0" y="47625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  <a:prstDash val="sysDashDot"/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532765" y="2609849"/>
            <a:ext cx="3257550" cy="0"/>
          </a:xfrm>
          <a:custGeom>
            <a:avLst/>
            <a:gdLst/>
            <a:ahLst/>
            <a:cxnLst/>
            <a:rect l="l" t="t" r="r" b="b"/>
            <a:pathLst>
              <a:path w="3257550" h="0">
                <a:moveTo>
                  <a:pt x="0" y="0"/>
                </a:moveTo>
                <a:lnTo>
                  <a:pt x="3257550" y="0"/>
                </a:lnTo>
              </a:path>
            </a:pathLst>
          </a:custGeom>
          <a:ln w="9525">
            <a:solidFill>
              <a:srgbClr val="000000"/>
            </a:solidFill>
            <a:prstDash val="sysDashDot"/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 txBox="1"/>
          <p:nvPr/>
        </p:nvSpPr>
        <p:spPr>
          <a:xfrm>
            <a:off x="427736" y="389633"/>
            <a:ext cx="6709409" cy="2088514"/>
          </a:xfrm>
          <a:prstGeom prst="rect">
            <a:avLst/>
          </a:prstGeom>
        </p:spPr>
        <p:txBody>
          <a:bodyPr wrap="square" lIns="0" tIns="5016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395"/>
              </a:spcBef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      </a:t>
            </a:r>
            <a:r>
              <a:rPr dirty="0" u="sng" sz="1600" spc="15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5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        </a:t>
            </a:r>
            <a:r>
              <a:rPr dirty="0" u="sng" sz="1600" spc="17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endParaRPr sz="1600">
              <a:latin typeface="Cambria"/>
              <a:cs typeface="Cambria"/>
            </a:endParaRPr>
          </a:p>
          <a:p>
            <a:pPr algn="ctr">
              <a:lnSpc>
                <a:spcPct val="100000"/>
              </a:lnSpc>
              <a:spcBef>
                <a:spcPts val="409"/>
              </a:spcBef>
            </a:pPr>
            <a:r>
              <a:rPr dirty="0" sz="2200">
                <a:solidFill>
                  <a:srgbClr val="FF0000"/>
                </a:solidFill>
                <a:latin typeface="Times New Roman"/>
                <a:cs typeface="Times New Roman"/>
              </a:rPr>
              <a:t>Analysis </a:t>
            </a:r>
            <a:r>
              <a:rPr dirty="0" sz="2200" spc="-5">
                <a:solidFill>
                  <a:srgbClr val="FF0000"/>
                </a:solidFill>
                <a:latin typeface="Times New Roman"/>
                <a:cs typeface="Times New Roman"/>
              </a:rPr>
              <a:t>of</a:t>
            </a:r>
            <a:r>
              <a:rPr dirty="0" sz="2200" spc="-10">
                <a:solidFill>
                  <a:srgbClr val="FF0000"/>
                </a:solidFill>
                <a:latin typeface="Times New Roman"/>
                <a:cs typeface="Times New Roman"/>
              </a:rPr>
              <a:t> Frame</a:t>
            </a:r>
            <a:endParaRPr sz="2200">
              <a:latin typeface="Times New Roman"/>
              <a:cs typeface="Times New Roman"/>
            </a:endParaRPr>
          </a:p>
          <a:p>
            <a:pPr marL="257810">
              <a:lnSpc>
                <a:spcPct val="100000"/>
              </a:lnSpc>
              <a:spcBef>
                <a:spcPts val="1315"/>
              </a:spcBef>
            </a:pPr>
            <a:r>
              <a:rPr dirty="0" sz="1400">
                <a:latin typeface="Times New Roman"/>
                <a:cs typeface="Times New Roman"/>
              </a:rPr>
              <a:t>1- </a:t>
            </a:r>
            <a:r>
              <a:rPr dirty="0" sz="1400" spc="-5">
                <a:latin typeface="Times New Roman"/>
                <a:cs typeface="Times New Roman"/>
              </a:rPr>
              <a:t>Frame without side</a:t>
            </a:r>
            <a:r>
              <a:rPr dirty="0" sz="1400" spc="-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sway</a:t>
            </a:r>
            <a:endParaRPr sz="1400">
              <a:latin typeface="Times New Roman"/>
              <a:cs typeface="Times New Roman"/>
            </a:endParaRPr>
          </a:p>
          <a:p>
            <a:pPr algn="just" marL="29209" marR="25400">
              <a:lnSpc>
                <a:spcPct val="110000"/>
              </a:lnSpc>
              <a:spcBef>
                <a:spcPts val="1010"/>
              </a:spcBef>
            </a:pPr>
            <a:r>
              <a:rPr dirty="0" sz="1400" spc="-5">
                <a:latin typeface="Times New Roman"/>
                <a:cs typeface="Times New Roman"/>
              </a:rPr>
              <a:t>Example:- using moment distribution method analyze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beam </a:t>
            </a:r>
            <a:r>
              <a:rPr dirty="0" sz="1400">
                <a:latin typeface="Times New Roman"/>
                <a:cs typeface="Times New Roman"/>
              </a:rPr>
              <a:t>shown, </a:t>
            </a:r>
            <a:r>
              <a:rPr dirty="0" sz="1400" spc="-5">
                <a:latin typeface="Times New Roman"/>
                <a:cs typeface="Times New Roman"/>
              </a:rPr>
              <a:t>it is subjected to  system </a:t>
            </a:r>
            <a:r>
              <a:rPr dirty="0" sz="1400">
                <a:latin typeface="Times New Roman"/>
                <a:cs typeface="Times New Roman"/>
              </a:rPr>
              <a:t>of forces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well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rotational slip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>
                <a:latin typeface="Times New Roman"/>
                <a:cs typeface="Times New Roman"/>
              </a:rPr>
              <a:t>C of </a:t>
            </a:r>
            <a:r>
              <a:rPr dirty="0" sz="1400" spc="-5">
                <a:latin typeface="Times New Roman"/>
                <a:cs typeface="Times New Roman"/>
              </a:rPr>
              <a:t>0.003 </a:t>
            </a:r>
            <a:r>
              <a:rPr dirty="0" sz="1400">
                <a:latin typeface="Times New Roman"/>
                <a:cs typeface="Times New Roman"/>
              </a:rPr>
              <a:t>rad </a:t>
            </a:r>
            <a:r>
              <a:rPr dirty="0" sz="1400" spc="-5">
                <a:latin typeface="Times New Roman"/>
                <a:cs typeface="Times New Roman"/>
              </a:rPr>
              <a:t>C.W, 30mm downward  settlement </a:t>
            </a:r>
            <a:r>
              <a:rPr dirty="0" sz="1400">
                <a:latin typeface="Times New Roman"/>
                <a:cs typeface="Times New Roman"/>
              </a:rPr>
              <a:t>at D </a:t>
            </a:r>
            <a:r>
              <a:rPr dirty="0" sz="1400" spc="-5">
                <a:latin typeface="Times New Roman"/>
                <a:cs typeface="Times New Roman"/>
              </a:rPr>
              <a:t>and horizontal movement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>
                <a:latin typeface="Times New Roman"/>
                <a:cs typeface="Times New Roman"/>
              </a:rPr>
              <a:t>D of </a:t>
            </a:r>
            <a:r>
              <a:rPr dirty="0" sz="1400" spc="-5">
                <a:latin typeface="Times New Roman"/>
                <a:cs typeface="Times New Roman"/>
              </a:rPr>
              <a:t>16 </a:t>
            </a:r>
            <a:r>
              <a:rPr dirty="0" sz="1400" spc="-10">
                <a:latin typeface="Times New Roman"/>
                <a:cs typeface="Times New Roman"/>
              </a:rPr>
              <a:t>mm </a:t>
            </a:r>
            <a:r>
              <a:rPr dirty="0" sz="1400">
                <a:latin typeface="Times New Roman"/>
                <a:cs typeface="Times New Roman"/>
              </a:rPr>
              <a:t>toward east. Take EI=10</a:t>
            </a:r>
            <a:r>
              <a:rPr dirty="0" baseline="40123" sz="1350">
                <a:latin typeface="Times New Roman"/>
                <a:cs typeface="Times New Roman"/>
              </a:rPr>
              <a:t>4</a:t>
            </a:r>
            <a:r>
              <a:rPr dirty="0" baseline="40123" sz="1350" spc="247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kN.m</a:t>
            </a:r>
            <a:r>
              <a:rPr dirty="0" baseline="40123" sz="1350" spc="-15">
                <a:latin typeface="Times New Roman"/>
                <a:cs typeface="Times New Roman"/>
              </a:rPr>
              <a:t>2</a:t>
            </a:r>
            <a:endParaRPr baseline="40123" sz="1350">
              <a:latin typeface="Times New Roman"/>
              <a:cs typeface="Times New Roman"/>
            </a:endParaRPr>
          </a:p>
          <a:p>
            <a:pPr marL="710565">
              <a:lnSpc>
                <a:spcPts val="1430"/>
              </a:lnSpc>
              <a:tabLst>
                <a:tab pos="1694814" algn="l"/>
                <a:tab pos="2491105" algn="l"/>
              </a:tabLst>
            </a:pPr>
            <a:r>
              <a:rPr dirty="0" baseline="-25793" sz="2100" spc="-7">
                <a:latin typeface="Calibri"/>
                <a:cs typeface="Calibri"/>
              </a:rPr>
              <a:t>6</a:t>
            </a:r>
            <a:r>
              <a:rPr dirty="0" sz="900" spc="-5">
                <a:latin typeface="Calibri"/>
                <a:cs typeface="Calibri"/>
              </a:rPr>
              <a:t>m	</a:t>
            </a:r>
            <a:r>
              <a:rPr dirty="0" baseline="-25793" sz="2100" spc="-7">
                <a:latin typeface="Calibri"/>
                <a:cs typeface="Calibri"/>
              </a:rPr>
              <a:t>2</a:t>
            </a:r>
            <a:r>
              <a:rPr dirty="0" sz="900" spc="-5">
                <a:latin typeface="Calibri"/>
                <a:cs typeface="Calibri"/>
              </a:rPr>
              <a:t>m	</a:t>
            </a:r>
            <a:r>
              <a:rPr dirty="0" baseline="-25793" sz="2100" spc="-7">
                <a:latin typeface="Calibri"/>
                <a:cs typeface="Calibri"/>
              </a:rPr>
              <a:t>4</a:t>
            </a:r>
            <a:r>
              <a:rPr dirty="0" sz="900" spc="-5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3836034" y="2701797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925951" y="2683509"/>
            <a:ext cx="116839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2019300" y="4510404"/>
            <a:ext cx="9525" cy="652145"/>
          </a:xfrm>
          <a:custGeom>
            <a:avLst/>
            <a:gdLst/>
            <a:ahLst/>
            <a:cxnLst/>
            <a:rect l="l" t="t" r="r" b="b"/>
            <a:pathLst>
              <a:path w="9525" h="652145">
                <a:moveTo>
                  <a:pt x="0" y="0"/>
                </a:moveTo>
                <a:lnTo>
                  <a:pt x="9525" y="652144"/>
                </a:lnTo>
              </a:path>
            </a:pathLst>
          </a:custGeom>
          <a:ln w="9525">
            <a:solidFill>
              <a:srgbClr val="000000"/>
            </a:solidFill>
            <a:prstDash val="sysDashDot"/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2599689" y="4510404"/>
            <a:ext cx="9525" cy="652145"/>
          </a:xfrm>
          <a:custGeom>
            <a:avLst/>
            <a:gdLst/>
            <a:ahLst/>
            <a:cxnLst/>
            <a:rect l="l" t="t" r="r" b="b"/>
            <a:pathLst>
              <a:path w="9525" h="652145">
                <a:moveTo>
                  <a:pt x="0" y="0"/>
                </a:moveTo>
                <a:lnTo>
                  <a:pt x="9525" y="652144"/>
                </a:lnTo>
              </a:path>
            </a:pathLst>
          </a:custGeom>
          <a:ln w="9525">
            <a:solidFill>
              <a:srgbClr val="000000"/>
            </a:solidFill>
            <a:prstDash val="sysDashDot"/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2019300" y="5029199"/>
            <a:ext cx="589915" cy="0"/>
          </a:xfrm>
          <a:custGeom>
            <a:avLst/>
            <a:gdLst/>
            <a:ahLst/>
            <a:cxnLst/>
            <a:rect l="l" t="t" r="r" b="b"/>
            <a:pathLst>
              <a:path w="589914" h="0">
                <a:moveTo>
                  <a:pt x="0" y="0"/>
                </a:moveTo>
                <a:lnTo>
                  <a:pt x="589914" y="0"/>
                </a:lnTo>
              </a:path>
            </a:pathLst>
          </a:custGeom>
          <a:ln w="9525">
            <a:solidFill>
              <a:srgbClr val="000000"/>
            </a:solidFill>
            <a:prstDash val="sysDashDot"/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 txBox="1"/>
          <p:nvPr/>
        </p:nvSpPr>
        <p:spPr>
          <a:xfrm>
            <a:off x="2107438" y="4972938"/>
            <a:ext cx="38862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25793" sz="2100" spc="-7">
                <a:latin typeface="Calibri"/>
                <a:cs typeface="Calibri"/>
              </a:rPr>
              <a:t>16</a:t>
            </a:r>
            <a:r>
              <a:rPr dirty="0" sz="900">
                <a:latin typeface="Calibri"/>
                <a:cs typeface="Calibri"/>
              </a:rPr>
              <a:t>mm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2268982" y="3762882"/>
            <a:ext cx="3390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25793" sz="2100" spc="-7">
                <a:latin typeface="Calibri"/>
                <a:cs typeface="Calibri"/>
              </a:rPr>
              <a:t>80</a:t>
            </a:r>
            <a:r>
              <a:rPr dirty="0" sz="900">
                <a:latin typeface="Calibri"/>
                <a:cs typeface="Calibri"/>
              </a:rPr>
              <a:t>KN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2499995" y="2525013"/>
            <a:ext cx="3263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baseline="-25793" sz="2100" spc="-7">
                <a:latin typeface="Calibri"/>
                <a:cs typeface="Calibri"/>
              </a:rPr>
              <a:t>36</a:t>
            </a:r>
            <a:r>
              <a:rPr dirty="0" sz="900">
                <a:latin typeface="Calibri"/>
                <a:cs typeface="Calibri"/>
              </a:rPr>
              <a:t>KN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518477" y="2553969"/>
            <a:ext cx="12452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15645">
              <a:lnSpc>
                <a:spcPct val="100000"/>
              </a:lnSpc>
              <a:spcBef>
                <a:spcPts val="100"/>
              </a:spcBef>
            </a:pPr>
            <a:r>
              <a:rPr dirty="0" baseline="-25793" sz="2100" spc="-7">
                <a:latin typeface="Calibri"/>
                <a:cs typeface="Calibri"/>
              </a:rPr>
              <a:t>10</a:t>
            </a:r>
            <a:r>
              <a:rPr dirty="0" sz="900" spc="-5">
                <a:latin typeface="Calibri"/>
                <a:cs typeface="Calibri"/>
              </a:rPr>
              <a:t>KN/M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3531108" y="2670174"/>
            <a:ext cx="259715" cy="109220"/>
          </a:xfrm>
          <a:custGeom>
            <a:avLst/>
            <a:gdLst/>
            <a:ahLst/>
            <a:cxnLst/>
            <a:rect l="l" t="t" r="r" b="b"/>
            <a:pathLst>
              <a:path w="259714" h="109219">
                <a:moveTo>
                  <a:pt x="173989" y="0"/>
                </a:moveTo>
                <a:lnTo>
                  <a:pt x="173100" y="0"/>
                </a:lnTo>
                <a:lnTo>
                  <a:pt x="164337" y="634"/>
                </a:lnTo>
                <a:lnTo>
                  <a:pt x="125983" y="13207"/>
                </a:lnTo>
                <a:lnTo>
                  <a:pt x="72389" y="45338"/>
                </a:lnTo>
                <a:lnTo>
                  <a:pt x="26669" y="78739"/>
                </a:lnTo>
                <a:lnTo>
                  <a:pt x="0" y="102615"/>
                </a:lnTo>
                <a:lnTo>
                  <a:pt x="2158" y="105409"/>
                </a:lnTo>
                <a:lnTo>
                  <a:pt x="4190" y="108203"/>
                </a:lnTo>
                <a:lnTo>
                  <a:pt x="8254" y="108838"/>
                </a:lnTo>
                <a:lnTo>
                  <a:pt x="34289" y="88773"/>
                </a:lnTo>
                <a:lnTo>
                  <a:pt x="57276" y="71754"/>
                </a:lnTo>
                <a:lnTo>
                  <a:pt x="101472" y="41401"/>
                </a:lnTo>
                <a:lnTo>
                  <a:pt x="141096" y="20319"/>
                </a:lnTo>
                <a:lnTo>
                  <a:pt x="173553" y="12730"/>
                </a:lnTo>
                <a:lnTo>
                  <a:pt x="173100" y="12700"/>
                </a:lnTo>
                <a:lnTo>
                  <a:pt x="209892" y="12700"/>
                </a:lnTo>
                <a:lnTo>
                  <a:pt x="204469" y="9016"/>
                </a:lnTo>
                <a:lnTo>
                  <a:pt x="197357" y="5079"/>
                </a:lnTo>
                <a:lnTo>
                  <a:pt x="190626" y="2539"/>
                </a:lnTo>
                <a:lnTo>
                  <a:pt x="190245" y="2412"/>
                </a:lnTo>
                <a:lnTo>
                  <a:pt x="189991" y="2285"/>
                </a:lnTo>
                <a:lnTo>
                  <a:pt x="189611" y="2285"/>
                </a:lnTo>
                <a:lnTo>
                  <a:pt x="181609" y="634"/>
                </a:lnTo>
                <a:lnTo>
                  <a:pt x="173989" y="0"/>
                </a:lnTo>
                <a:close/>
              </a:path>
              <a:path w="259714" h="109219">
                <a:moveTo>
                  <a:pt x="216457" y="38178"/>
                </a:moveTo>
                <a:lnTo>
                  <a:pt x="189229" y="53085"/>
                </a:lnTo>
                <a:lnTo>
                  <a:pt x="259206" y="101600"/>
                </a:lnTo>
                <a:lnTo>
                  <a:pt x="257401" y="53212"/>
                </a:lnTo>
                <a:lnTo>
                  <a:pt x="229107" y="53212"/>
                </a:lnTo>
                <a:lnTo>
                  <a:pt x="225170" y="52197"/>
                </a:lnTo>
                <a:lnTo>
                  <a:pt x="223392" y="49275"/>
                </a:lnTo>
                <a:lnTo>
                  <a:pt x="216457" y="38178"/>
                </a:lnTo>
                <a:close/>
              </a:path>
              <a:path w="259714" h="109219">
                <a:moveTo>
                  <a:pt x="227634" y="32058"/>
                </a:moveTo>
                <a:lnTo>
                  <a:pt x="216457" y="38178"/>
                </a:lnTo>
                <a:lnTo>
                  <a:pt x="223470" y="49402"/>
                </a:lnTo>
                <a:lnTo>
                  <a:pt x="225170" y="52197"/>
                </a:lnTo>
                <a:lnTo>
                  <a:pt x="229107" y="53212"/>
                </a:lnTo>
                <a:lnTo>
                  <a:pt x="232155" y="51307"/>
                </a:lnTo>
                <a:lnTo>
                  <a:pt x="235076" y="49402"/>
                </a:lnTo>
                <a:lnTo>
                  <a:pt x="235965" y="45465"/>
                </a:lnTo>
                <a:lnTo>
                  <a:pt x="234187" y="42544"/>
                </a:lnTo>
                <a:lnTo>
                  <a:pt x="227634" y="32058"/>
                </a:lnTo>
                <a:close/>
              </a:path>
              <a:path w="259714" h="109219">
                <a:moveTo>
                  <a:pt x="256031" y="16509"/>
                </a:moveTo>
                <a:lnTo>
                  <a:pt x="227634" y="32058"/>
                </a:lnTo>
                <a:lnTo>
                  <a:pt x="234187" y="42544"/>
                </a:lnTo>
                <a:lnTo>
                  <a:pt x="235965" y="45465"/>
                </a:lnTo>
                <a:lnTo>
                  <a:pt x="235076" y="49402"/>
                </a:lnTo>
                <a:lnTo>
                  <a:pt x="232155" y="51307"/>
                </a:lnTo>
                <a:lnTo>
                  <a:pt x="229107" y="53212"/>
                </a:lnTo>
                <a:lnTo>
                  <a:pt x="257401" y="53212"/>
                </a:lnTo>
                <a:lnTo>
                  <a:pt x="256031" y="16509"/>
                </a:lnTo>
                <a:close/>
              </a:path>
              <a:path w="259714" h="109219">
                <a:moveTo>
                  <a:pt x="225878" y="33019"/>
                </a:moveTo>
                <a:lnTo>
                  <a:pt x="213232" y="33019"/>
                </a:lnTo>
                <a:lnTo>
                  <a:pt x="213994" y="34035"/>
                </a:lnTo>
                <a:lnTo>
                  <a:pt x="216457" y="38178"/>
                </a:lnTo>
                <a:lnTo>
                  <a:pt x="225878" y="33019"/>
                </a:lnTo>
                <a:close/>
              </a:path>
              <a:path w="259714" h="109219">
                <a:moveTo>
                  <a:pt x="213625" y="33648"/>
                </a:moveTo>
                <a:lnTo>
                  <a:pt x="213868" y="34035"/>
                </a:lnTo>
                <a:lnTo>
                  <a:pt x="213625" y="33648"/>
                </a:lnTo>
                <a:close/>
              </a:path>
              <a:path w="259714" h="109219">
                <a:moveTo>
                  <a:pt x="213232" y="33019"/>
                </a:moveTo>
                <a:lnTo>
                  <a:pt x="213625" y="33648"/>
                </a:lnTo>
                <a:lnTo>
                  <a:pt x="213994" y="34035"/>
                </a:lnTo>
                <a:lnTo>
                  <a:pt x="213232" y="33019"/>
                </a:lnTo>
                <a:close/>
              </a:path>
              <a:path w="259714" h="109219">
                <a:moveTo>
                  <a:pt x="186411" y="14485"/>
                </a:moveTo>
                <a:lnTo>
                  <a:pt x="213625" y="33648"/>
                </a:lnTo>
                <a:lnTo>
                  <a:pt x="213232" y="33019"/>
                </a:lnTo>
                <a:lnTo>
                  <a:pt x="225878" y="33019"/>
                </a:lnTo>
                <a:lnTo>
                  <a:pt x="227634" y="32058"/>
                </a:lnTo>
                <a:lnTo>
                  <a:pt x="223774" y="25907"/>
                </a:lnTo>
                <a:lnTo>
                  <a:pt x="217424" y="19303"/>
                </a:lnTo>
                <a:lnTo>
                  <a:pt x="212307" y="14604"/>
                </a:lnTo>
                <a:lnTo>
                  <a:pt x="186943" y="14604"/>
                </a:lnTo>
                <a:lnTo>
                  <a:pt x="186411" y="14485"/>
                </a:lnTo>
                <a:close/>
              </a:path>
              <a:path w="259714" h="109219">
                <a:moveTo>
                  <a:pt x="186054" y="14350"/>
                </a:moveTo>
                <a:lnTo>
                  <a:pt x="186411" y="14485"/>
                </a:lnTo>
                <a:lnTo>
                  <a:pt x="186943" y="14604"/>
                </a:lnTo>
                <a:lnTo>
                  <a:pt x="186054" y="14350"/>
                </a:lnTo>
                <a:close/>
              </a:path>
              <a:path w="259714" h="109219">
                <a:moveTo>
                  <a:pt x="212030" y="14350"/>
                </a:moveTo>
                <a:lnTo>
                  <a:pt x="186054" y="14350"/>
                </a:lnTo>
                <a:lnTo>
                  <a:pt x="186943" y="14604"/>
                </a:lnTo>
                <a:lnTo>
                  <a:pt x="212307" y="14604"/>
                </a:lnTo>
                <a:lnTo>
                  <a:pt x="212030" y="14350"/>
                </a:lnTo>
                <a:close/>
              </a:path>
              <a:path w="259714" h="109219">
                <a:moveTo>
                  <a:pt x="209892" y="12700"/>
                </a:moveTo>
                <a:lnTo>
                  <a:pt x="173989" y="12700"/>
                </a:lnTo>
                <a:lnTo>
                  <a:pt x="173553" y="12730"/>
                </a:lnTo>
                <a:lnTo>
                  <a:pt x="180720" y="13207"/>
                </a:lnTo>
                <a:lnTo>
                  <a:pt x="186411" y="14485"/>
                </a:lnTo>
                <a:lnTo>
                  <a:pt x="186054" y="14350"/>
                </a:lnTo>
                <a:lnTo>
                  <a:pt x="212030" y="14350"/>
                </a:lnTo>
                <a:lnTo>
                  <a:pt x="211200" y="13588"/>
                </a:lnTo>
                <a:lnTo>
                  <a:pt x="209892" y="12700"/>
                </a:lnTo>
                <a:close/>
              </a:path>
              <a:path w="259714" h="109219">
                <a:moveTo>
                  <a:pt x="173989" y="12700"/>
                </a:moveTo>
                <a:lnTo>
                  <a:pt x="173100" y="12700"/>
                </a:lnTo>
                <a:lnTo>
                  <a:pt x="173553" y="12730"/>
                </a:lnTo>
                <a:lnTo>
                  <a:pt x="173989" y="127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 txBox="1"/>
          <p:nvPr/>
        </p:nvSpPr>
        <p:spPr>
          <a:xfrm>
            <a:off x="3526663" y="2473197"/>
            <a:ext cx="6292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0.003</a:t>
            </a:r>
            <a:r>
              <a:rPr dirty="0" baseline="40123" sz="1350" spc="-7">
                <a:latin typeface="Calibri"/>
                <a:cs typeface="Calibri"/>
              </a:rPr>
              <a:t>RAD</a:t>
            </a:r>
            <a:endParaRPr baseline="40123" sz="1350">
              <a:latin typeface="Calibri"/>
              <a:cs typeface="Calibri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3923665" y="3400424"/>
            <a:ext cx="1486535" cy="323850"/>
          </a:xfrm>
          <a:custGeom>
            <a:avLst/>
            <a:gdLst/>
            <a:ahLst/>
            <a:cxnLst/>
            <a:rect l="l" t="t" r="r" b="b"/>
            <a:pathLst>
              <a:path w="1486535" h="323850">
                <a:moveTo>
                  <a:pt x="0" y="0"/>
                </a:moveTo>
                <a:lnTo>
                  <a:pt x="1486535" y="323850"/>
                </a:lnTo>
              </a:path>
            </a:pathLst>
          </a:custGeom>
          <a:ln w="952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5422265" y="3400424"/>
            <a:ext cx="1482725" cy="323850"/>
          </a:xfrm>
          <a:custGeom>
            <a:avLst/>
            <a:gdLst/>
            <a:ahLst/>
            <a:cxnLst/>
            <a:rect l="l" t="t" r="r" b="b"/>
            <a:pathLst>
              <a:path w="1482725" h="323850">
                <a:moveTo>
                  <a:pt x="1482725" y="0"/>
                </a:moveTo>
                <a:lnTo>
                  <a:pt x="0" y="323850"/>
                </a:lnTo>
              </a:path>
            </a:pathLst>
          </a:custGeom>
          <a:ln w="952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5422265" y="3724274"/>
            <a:ext cx="568325" cy="1462405"/>
          </a:xfrm>
          <a:custGeom>
            <a:avLst/>
            <a:gdLst/>
            <a:ahLst/>
            <a:cxnLst/>
            <a:rect l="l" t="t" r="r" b="b"/>
            <a:pathLst>
              <a:path w="568325" h="1462404">
                <a:moveTo>
                  <a:pt x="0" y="0"/>
                </a:moveTo>
                <a:lnTo>
                  <a:pt x="568325" y="1462404"/>
                </a:lnTo>
              </a:path>
            </a:pathLst>
          </a:custGeom>
          <a:ln w="952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3923665" y="3400424"/>
            <a:ext cx="2952750" cy="0"/>
          </a:xfrm>
          <a:custGeom>
            <a:avLst/>
            <a:gdLst/>
            <a:ahLst/>
            <a:cxnLst/>
            <a:rect l="l" t="t" r="r" b="b"/>
            <a:pathLst>
              <a:path w="2952750" h="0">
                <a:moveTo>
                  <a:pt x="0" y="0"/>
                </a:moveTo>
                <a:lnTo>
                  <a:pt x="2952750" y="0"/>
                </a:lnTo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5410200" y="3028949"/>
            <a:ext cx="0" cy="1800225"/>
          </a:xfrm>
          <a:custGeom>
            <a:avLst/>
            <a:gdLst/>
            <a:ahLst/>
            <a:cxnLst/>
            <a:rect l="l" t="t" r="r" b="b"/>
            <a:pathLst>
              <a:path w="0" h="1800225">
                <a:moveTo>
                  <a:pt x="0" y="0"/>
                </a:moveTo>
                <a:lnTo>
                  <a:pt x="0" y="1800224"/>
                </a:lnTo>
              </a:path>
            </a:pathLst>
          </a:custGeom>
          <a:ln w="2540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3832859" y="3181349"/>
            <a:ext cx="90804" cy="4857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3832859" y="3181349"/>
            <a:ext cx="90805" cy="485775"/>
          </a:xfrm>
          <a:custGeom>
            <a:avLst/>
            <a:gdLst/>
            <a:ahLst/>
            <a:cxnLst/>
            <a:rect l="l" t="t" r="r" b="b"/>
            <a:pathLst>
              <a:path w="90804" h="485775">
                <a:moveTo>
                  <a:pt x="0" y="485775"/>
                </a:moveTo>
                <a:lnTo>
                  <a:pt x="90804" y="485775"/>
                </a:lnTo>
                <a:lnTo>
                  <a:pt x="90804" y="0"/>
                </a:lnTo>
                <a:lnTo>
                  <a:pt x="0" y="0"/>
                </a:lnTo>
                <a:lnTo>
                  <a:pt x="0" y="48577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6876415" y="3181349"/>
            <a:ext cx="90804" cy="4857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6876415" y="3181349"/>
            <a:ext cx="90805" cy="485775"/>
          </a:xfrm>
          <a:custGeom>
            <a:avLst/>
            <a:gdLst/>
            <a:ahLst/>
            <a:cxnLst/>
            <a:rect l="l" t="t" r="r" b="b"/>
            <a:pathLst>
              <a:path w="90804" h="485775">
                <a:moveTo>
                  <a:pt x="0" y="485775"/>
                </a:moveTo>
                <a:lnTo>
                  <a:pt x="90804" y="485775"/>
                </a:lnTo>
                <a:lnTo>
                  <a:pt x="90804" y="0"/>
                </a:lnTo>
                <a:lnTo>
                  <a:pt x="0" y="0"/>
                </a:lnTo>
                <a:lnTo>
                  <a:pt x="0" y="48577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5154929" y="4829174"/>
            <a:ext cx="485775" cy="9080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5154929" y="4829174"/>
            <a:ext cx="485775" cy="90805"/>
          </a:xfrm>
          <a:custGeom>
            <a:avLst/>
            <a:gdLst/>
            <a:ahLst/>
            <a:cxnLst/>
            <a:rect l="l" t="t" r="r" b="b"/>
            <a:pathLst>
              <a:path w="485775" h="90804">
                <a:moveTo>
                  <a:pt x="0" y="90804"/>
                </a:moveTo>
                <a:lnTo>
                  <a:pt x="485775" y="90804"/>
                </a:lnTo>
                <a:lnTo>
                  <a:pt x="4857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5148579" y="2990849"/>
            <a:ext cx="261620" cy="76200"/>
          </a:xfrm>
          <a:custGeom>
            <a:avLst/>
            <a:gdLst/>
            <a:ahLst/>
            <a:cxnLst/>
            <a:rect l="l" t="t" r="r" b="b"/>
            <a:pathLst>
              <a:path w="261620" h="76200">
                <a:moveTo>
                  <a:pt x="185420" y="0"/>
                </a:moveTo>
                <a:lnTo>
                  <a:pt x="185420" y="76200"/>
                </a:lnTo>
                <a:lnTo>
                  <a:pt x="248920" y="44450"/>
                </a:lnTo>
                <a:lnTo>
                  <a:pt x="201675" y="44450"/>
                </a:lnTo>
                <a:lnTo>
                  <a:pt x="204470" y="41655"/>
                </a:lnTo>
                <a:lnTo>
                  <a:pt x="204470" y="34543"/>
                </a:lnTo>
                <a:lnTo>
                  <a:pt x="201675" y="31750"/>
                </a:lnTo>
                <a:lnTo>
                  <a:pt x="248920" y="31750"/>
                </a:lnTo>
                <a:lnTo>
                  <a:pt x="185420" y="0"/>
                </a:lnTo>
                <a:close/>
              </a:path>
              <a:path w="261620" h="76200">
                <a:moveTo>
                  <a:pt x="185420" y="31750"/>
                </a:moveTo>
                <a:lnTo>
                  <a:pt x="2794" y="31750"/>
                </a:lnTo>
                <a:lnTo>
                  <a:pt x="0" y="34543"/>
                </a:lnTo>
                <a:lnTo>
                  <a:pt x="0" y="41655"/>
                </a:lnTo>
                <a:lnTo>
                  <a:pt x="2794" y="44450"/>
                </a:lnTo>
                <a:lnTo>
                  <a:pt x="185420" y="44450"/>
                </a:lnTo>
                <a:lnTo>
                  <a:pt x="185420" y="31750"/>
                </a:lnTo>
                <a:close/>
              </a:path>
              <a:path w="261620" h="76200">
                <a:moveTo>
                  <a:pt x="248920" y="31750"/>
                </a:moveTo>
                <a:lnTo>
                  <a:pt x="201675" y="31750"/>
                </a:lnTo>
                <a:lnTo>
                  <a:pt x="204470" y="34543"/>
                </a:lnTo>
                <a:lnTo>
                  <a:pt x="204470" y="41655"/>
                </a:lnTo>
                <a:lnTo>
                  <a:pt x="201675" y="44450"/>
                </a:lnTo>
                <a:lnTo>
                  <a:pt x="248920" y="44450"/>
                </a:lnTo>
                <a:lnTo>
                  <a:pt x="261620" y="38100"/>
                </a:lnTo>
                <a:lnTo>
                  <a:pt x="24892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5160645" y="3362324"/>
            <a:ext cx="261620" cy="76200"/>
          </a:xfrm>
          <a:custGeom>
            <a:avLst/>
            <a:gdLst/>
            <a:ahLst/>
            <a:cxnLst/>
            <a:rect l="l" t="t" r="r" b="b"/>
            <a:pathLst>
              <a:path w="261620" h="76200">
                <a:moveTo>
                  <a:pt x="185419" y="0"/>
                </a:moveTo>
                <a:lnTo>
                  <a:pt x="185419" y="76200"/>
                </a:lnTo>
                <a:lnTo>
                  <a:pt x="248919" y="44450"/>
                </a:lnTo>
                <a:lnTo>
                  <a:pt x="201675" y="44450"/>
                </a:lnTo>
                <a:lnTo>
                  <a:pt x="204469" y="41655"/>
                </a:lnTo>
                <a:lnTo>
                  <a:pt x="204469" y="34543"/>
                </a:lnTo>
                <a:lnTo>
                  <a:pt x="201675" y="31750"/>
                </a:lnTo>
                <a:lnTo>
                  <a:pt x="248919" y="31750"/>
                </a:lnTo>
                <a:lnTo>
                  <a:pt x="185419" y="0"/>
                </a:lnTo>
                <a:close/>
              </a:path>
              <a:path w="261620" h="76200">
                <a:moveTo>
                  <a:pt x="185419" y="31750"/>
                </a:moveTo>
                <a:lnTo>
                  <a:pt x="2793" y="31750"/>
                </a:lnTo>
                <a:lnTo>
                  <a:pt x="0" y="34543"/>
                </a:lnTo>
                <a:lnTo>
                  <a:pt x="0" y="41655"/>
                </a:lnTo>
                <a:lnTo>
                  <a:pt x="2793" y="44450"/>
                </a:lnTo>
                <a:lnTo>
                  <a:pt x="185419" y="44450"/>
                </a:lnTo>
                <a:lnTo>
                  <a:pt x="185419" y="31750"/>
                </a:lnTo>
                <a:close/>
              </a:path>
              <a:path w="261620" h="76200">
                <a:moveTo>
                  <a:pt x="248919" y="31750"/>
                </a:moveTo>
                <a:lnTo>
                  <a:pt x="201675" y="31750"/>
                </a:lnTo>
                <a:lnTo>
                  <a:pt x="204469" y="34543"/>
                </a:lnTo>
                <a:lnTo>
                  <a:pt x="204469" y="41655"/>
                </a:lnTo>
                <a:lnTo>
                  <a:pt x="201675" y="44450"/>
                </a:lnTo>
                <a:lnTo>
                  <a:pt x="248919" y="44450"/>
                </a:lnTo>
                <a:lnTo>
                  <a:pt x="261619" y="38100"/>
                </a:lnTo>
                <a:lnTo>
                  <a:pt x="248919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5160009" y="3143249"/>
            <a:ext cx="261620" cy="76200"/>
          </a:xfrm>
          <a:custGeom>
            <a:avLst/>
            <a:gdLst/>
            <a:ahLst/>
            <a:cxnLst/>
            <a:rect l="l" t="t" r="r" b="b"/>
            <a:pathLst>
              <a:path w="261620" h="76200">
                <a:moveTo>
                  <a:pt x="185419" y="0"/>
                </a:moveTo>
                <a:lnTo>
                  <a:pt x="185419" y="76200"/>
                </a:lnTo>
                <a:lnTo>
                  <a:pt x="248919" y="44450"/>
                </a:lnTo>
                <a:lnTo>
                  <a:pt x="201675" y="44450"/>
                </a:lnTo>
                <a:lnTo>
                  <a:pt x="204469" y="41655"/>
                </a:lnTo>
                <a:lnTo>
                  <a:pt x="204469" y="34543"/>
                </a:lnTo>
                <a:lnTo>
                  <a:pt x="201675" y="31750"/>
                </a:lnTo>
                <a:lnTo>
                  <a:pt x="248919" y="31750"/>
                </a:lnTo>
                <a:lnTo>
                  <a:pt x="185419" y="0"/>
                </a:lnTo>
                <a:close/>
              </a:path>
              <a:path w="261620" h="76200">
                <a:moveTo>
                  <a:pt x="185419" y="31750"/>
                </a:moveTo>
                <a:lnTo>
                  <a:pt x="2793" y="31750"/>
                </a:lnTo>
                <a:lnTo>
                  <a:pt x="0" y="34543"/>
                </a:lnTo>
                <a:lnTo>
                  <a:pt x="0" y="41655"/>
                </a:lnTo>
                <a:lnTo>
                  <a:pt x="2793" y="44450"/>
                </a:lnTo>
                <a:lnTo>
                  <a:pt x="185419" y="44450"/>
                </a:lnTo>
                <a:lnTo>
                  <a:pt x="185419" y="31750"/>
                </a:lnTo>
                <a:close/>
              </a:path>
              <a:path w="261620" h="76200">
                <a:moveTo>
                  <a:pt x="248919" y="31750"/>
                </a:moveTo>
                <a:lnTo>
                  <a:pt x="201675" y="31750"/>
                </a:lnTo>
                <a:lnTo>
                  <a:pt x="204469" y="34543"/>
                </a:lnTo>
                <a:lnTo>
                  <a:pt x="204469" y="41655"/>
                </a:lnTo>
                <a:lnTo>
                  <a:pt x="201675" y="44450"/>
                </a:lnTo>
                <a:lnTo>
                  <a:pt x="248919" y="44450"/>
                </a:lnTo>
                <a:lnTo>
                  <a:pt x="261619" y="38100"/>
                </a:lnTo>
                <a:lnTo>
                  <a:pt x="248919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5158104" y="3276599"/>
            <a:ext cx="261620" cy="76200"/>
          </a:xfrm>
          <a:custGeom>
            <a:avLst/>
            <a:gdLst/>
            <a:ahLst/>
            <a:cxnLst/>
            <a:rect l="l" t="t" r="r" b="b"/>
            <a:pathLst>
              <a:path w="261620" h="76200">
                <a:moveTo>
                  <a:pt x="185420" y="0"/>
                </a:moveTo>
                <a:lnTo>
                  <a:pt x="185420" y="76200"/>
                </a:lnTo>
                <a:lnTo>
                  <a:pt x="248920" y="44450"/>
                </a:lnTo>
                <a:lnTo>
                  <a:pt x="201675" y="44450"/>
                </a:lnTo>
                <a:lnTo>
                  <a:pt x="204470" y="41655"/>
                </a:lnTo>
                <a:lnTo>
                  <a:pt x="204470" y="34543"/>
                </a:lnTo>
                <a:lnTo>
                  <a:pt x="201675" y="31750"/>
                </a:lnTo>
                <a:lnTo>
                  <a:pt x="248920" y="31750"/>
                </a:lnTo>
                <a:lnTo>
                  <a:pt x="185420" y="0"/>
                </a:lnTo>
                <a:close/>
              </a:path>
              <a:path w="261620" h="76200">
                <a:moveTo>
                  <a:pt x="185420" y="31750"/>
                </a:moveTo>
                <a:lnTo>
                  <a:pt x="2794" y="31750"/>
                </a:lnTo>
                <a:lnTo>
                  <a:pt x="0" y="34543"/>
                </a:lnTo>
                <a:lnTo>
                  <a:pt x="0" y="41655"/>
                </a:lnTo>
                <a:lnTo>
                  <a:pt x="2794" y="44450"/>
                </a:lnTo>
                <a:lnTo>
                  <a:pt x="185420" y="44450"/>
                </a:lnTo>
                <a:lnTo>
                  <a:pt x="185420" y="31750"/>
                </a:lnTo>
                <a:close/>
              </a:path>
              <a:path w="261620" h="76200">
                <a:moveTo>
                  <a:pt x="248920" y="31750"/>
                </a:moveTo>
                <a:lnTo>
                  <a:pt x="201675" y="31750"/>
                </a:lnTo>
                <a:lnTo>
                  <a:pt x="204470" y="34543"/>
                </a:lnTo>
                <a:lnTo>
                  <a:pt x="204470" y="41655"/>
                </a:lnTo>
                <a:lnTo>
                  <a:pt x="201675" y="44450"/>
                </a:lnTo>
                <a:lnTo>
                  <a:pt x="248920" y="44450"/>
                </a:lnTo>
                <a:lnTo>
                  <a:pt x="261620" y="38100"/>
                </a:lnTo>
                <a:lnTo>
                  <a:pt x="24892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5164454" y="3028949"/>
            <a:ext cx="2540" cy="371475"/>
          </a:xfrm>
          <a:custGeom>
            <a:avLst/>
            <a:gdLst/>
            <a:ahLst/>
            <a:cxnLst/>
            <a:rect l="l" t="t" r="r" b="b"/>
            <a:pathLst>
              <a:path w="2539" h="371475">
                <a:moveTo>
                  <a:pt x="0" y="0"/>
                </a:moveTo>
                <a:lnTo>
                  <a:pt x="2540" y="3714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5422265" y="4427854"/>
            <a:ext cx="574675" cy="76200"/>
          </a:xfrm>
          <a:custGeom>
            <a:avLst/>
            <a:gdLst/>
            <a:ahLst/>
            <a:cxnLst/>
            <a:rect l="l" t="t" r="r" b="b"/>
            <a:pathLst>
              <a:path w="574675" h="76200">
                <a:moveTo>
                  <a:pt x="75564" y="0"/>
                </a:moveTo>
                <a:lnTo>
                  <a:pt x="0" y="39369"/>
                </a:lnTo>
                <a:lnTo>
                  <a:pt x="76835" y="76200"/>
                </a:lnTo>
                <a:lnTo>
                  <a:pt x="76310" y="44703"/>
                </a:lnTo>
                <a:lnTo>
                  <a:pt x="60071" y="44703"/>
                </a:lnTo>
                <a:lnTo>
                  <a:pt x="57150" y="41909"/>
                </a:lnTo>
                <a:lnTo>
                  <a:pt x="57023" y="34925"/>
                </a:lnTo>
                <a:lnTo>
                  <a:pt x="59817" y="32003"/>
                </a:lnTo>
                <a:lnTo>
                  <a:pt x="63373" y="32003"/>
                </a:lnTo>
                <a:lnTo>
                  <a:pt x="76094" y="31789"/>
                </a:lnTo>
                <a:lnTo>
                  <a:pt x="75564" y="0"/>
                </a:lnTo>
                <a:close/>
              </a:path>
              <a:path w="574675" h="76200">
                <a:moveTo>
                  <a:pt x="76094" y="31789"/>
                </a:moveTo>
                <a:lnTo>
                  <a:pt x="63373" y="32003"/>
                </a:lnTo>
                <a:lnTo>
                  <a:pt x="59817" y="32003"/>
                </a:lnTo>
                <a:lnTo>
                  <a:pt x="57023" y="34925"/>
                </a:lnTo>
                <a:lnTo>
                  <a:pt x="57150" y="41909"/>
                </a:lnTo>
                <a:lnTo>
                  <a:pt x="60071" y="44703"/>
                </a:lnTo>
                <a:lnTo>
                  <a:pt x="63626" y="44703"/>
                </a:lnTo>
                <a:lnTo>
                  <a:pt x="76306" y="44490"/>
                </a:lnTo>
                <a:lnTo>
                  <a:pt x="76094" y="31789"/>
                </a:lnTo>
                <a:close/>
              </a:path>
              <a:path w="574675" h="76200">
                <a:moveTo>
                  <a:pt x="76306" y="44490"/>
                </a:moveTo>
                <a:lnTo>
                  <a:pt x="63626" y="44703"/>
                </a:lnTo>
                <a:lnTo>
                  <a:pt x="76310" y="44703"/>
                </a:lnTo>
                <a:lnTo>
                  <a:pt x="76306" y="44490"/>
                </a:lnTo>
                <a:close/>
              </a:path>
              <a:path w="574675" h="76200">
                <a:moveTo>
                  <a:pt x="571754" y="23494"/>
                </a:moveTo>
                <a:lnTo>
                  <a:pt x="568198" y="23494"/>
                </a:lnTo>
                <a:lnTo>
                  <a:pt x="76094" y="31789"/>
                </a:lnTo>
                <a:lnTo>
                  <a:pt x="76306" y="44490"/>
                </a:lnTo>
                <a:lnTo>
                  <a:pt x="568451" y="36194"/>
                </a:lnTo>
                <a:lnTo>
                  <a:pt x="571881" y="36194"/>
                </a:lnTo>
                <a:lnTo>
                  <a:pt x="574675" y="33274"/>
                </a:lnTo>
                <a:lnTo>
                  <a:pt x="574675" y="26288"/>
                </a:lnTo>
                <a:lnTo>
                  <a:pt x="571754" y="234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5866765" y="2946399"/>
            <a:ext cx="76200" cy="454025"/>
          </a:xfrm>
          <a:custGeom>
            <a:avLst/>
            <a:gdLst/>
            <a:ahLst/>
            <a:cxnLst/>
            <a:rect l="l" t="t" r="r" b="b"/>
            <a:pathLst>
              <a:path w="76200" h="454025">
                <a:moveTo>
                  <a:pt x="31750" y="377825"/>
                </a:moveTo>
                <a:lnTo>
                  <a:pt x="0" y="377825"/>
                </a:lnTo>
                <a:lnTo>
                  <a:pt x="38100" y="454025"/>
                </a:lnTo>
                <a:lnTo>
                  <a:pt x="66675" y="396875"/>
                </a:lnTo>
                <a:lnTo>
                  <a:pt x="34544" y="396875"/>
                </a:lnTo>
                <a:lnTo>
                  <a:pt x="31750" y="394080"/>
                </a:lnTo>
                <a:lnTo>
                  <a:pt x="31750" y="377825"/>
                </a:lnTo>
                <a:close/>
              </a:path>
              <a:path w="76200" h="454025">
                <a:moveTo>
                  <a:pt x="41656" y="0"/>
                </a:moveTo>
                <a:lnTo>
                  <a:pt x="34544" y="0"/>
                </a:lnTo>
                <a:lnTo>
                  <a:pt x="31750" y="2793"/>
                </a:lnTo>
                <a:lnTo>
                  <a:pt x="31750" y="394080"/>
                </a:lnTo>
                <a:lnTo>
                  <a:pt x="34544" y="396875"/>
                </a:lnTo>
                <a:lnTo>
                  <a:pt x="41656" y="396875"/>
                </a:lnTo>
                <a:lnTo>
                  <a:pt x="44450" y="394080"/>
                </a:lnTo>
                <a:lnTo>
                  <a:pt x="44450" y="2793"/>
                </a:lnTo>
                <a:lnTo>
                  <a:pt x="41656" y="0"/>
                </a:lnTo>
                <a:close/>
              </a:path>
              <a:path w="76200" h="454025">
                <a:moveTo>
                  <a:pt x="76200" y="377825"/>
                </a:moveTo>
                <a:lnTo>
                  <a:pt x="44450" y="377825"/>
                </a:lnTo>
                <a:lnTo>
                  <a:pt x="44450" y="394080"/>
                </a:lnTo>
                <a:lnTo>
                  <a:pt x="41656" y="396875"/>
                </a:lnTo>
                <a:lnTo>
                  <a:pt x="66675" y="396875"/>
                </a:lnTo>
                <a:lnTo>
                  <a:pt x="76200" y="3778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5732779" y="5143499"/>
            <a:ext cx="485775" cy="9080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5732779" y="5143499"/>
            <a:ext cx="485775" cy="90805"/>
          </a:xfrm>
          <a:custGeom>
            <a:avLst/>
            <a:gdLst/>
            <a:ahLst/>
            <a:cxnLst/>
            <a:rect l="l" t="t" r="r" b="b"/>
            <a:pathLst>
              <a:path w="485775" h="90804">
                <a:moveTo>
                  <a:pt x="0" y="90804"/>
                </a:moveTo>
                <a:lnTo>
                  <a:pt x="485775" y="90804"/>
                </a:lnTo>
                <a:lnTo>
                  <a:pt x="4857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5990590" y="4772024"/>
            <a:ext cx="0" cy="371475"/>
          </a:xfrm>
          <a:custGeom>
            <a:avLst/>
            <a:gdLst/>
            <a:ahLst/>
            <a:cxnLst/>
            <a:rect l="l" t="t" r="r" b="b"/>
            <a:pathLst>
              <a:path w="0" h="371475">
                <a:moveTo>
                  <a:pt x="0" y="371475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6638290" y="3181349"/>
            <a:ext cx="609600" cy="409575"/>
          </a:xfrm>
          <a:custGeom>
            <a:avLst/>
            <a:gdLst/>
            <a:ahLst/>
            <a:cxnLst/>
            <a:rect l="l" t="t" r="r" b="b"/>
            <a:pathLst>
              <a:path w="609600" h="409575">
                <a:moveTo>
                  <a:pt x="609600" y="0"/>
                </a:moveTo>
                <a:lnTo>
                  <a:pt x="0" y="4095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 txBox="1"/>
          <p:nvPr/>
        </p:nvSpPr>
        <p:spPr>
          <a:xfrm>
            <a:off x="3602863" y="3284346"/>
            <a:ext cx="1289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6731254" y="3055366"/>
            <a:ext cx="1079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5041772" y="4598034"/>
            <a:ext cx="1352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6204965" y="5055234"/>
            <a:ext cx="17462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D'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5242940" y="3933570"/>
            <a:ext cx="704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I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4467225" y="3477894"/>
            <a:ext cx="1600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2I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5962650" y="3485514"/>
            <a:ext cx="2965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1.5I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0" name="object 120"/>
          <p:cNvSpPr/>
          <p:nvPr/>
        </p:nvSpPr>
        <p:spPr>
          <a:xfrm>
            <a:off x="5640704" y="4881879"/>
            <a:ext cx="1511935" cy="0"/>
          </a:xfrm>
          <a:custGeom>
            <a:avLst/>
            <a:gdLst/>
            <a:ahLst/>
            <a:cxnLst/>
            <a:rect l="l" t="t" r="r" b="b"/>
            <a:pathLst>
              <a:path w="1511934" h="0">
                <a:moveTo>
                  <a:pt x="0" y="0"/>
                </a:moveTo>
                <a:lnTo>
                  <a:pt x="1511935" y="0"/>
                </a:lnTo>
              </a:path>
            </a:pathLst>
          </a:custGeom>
          <a:ln w="9525">
            <a:solidFill>
              <a:srgbClr val="000000"/>
            </a:solidFill>
            <a:prstDash val="sysDashDot"/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5669279" y="4462779"/>
            <a:ext cx="1511935" cy="0"/>
          </a:xfrm>
          <a:custGeom>
            <a:avLst/>
            <a:gdLst/>
            <a:ahLst/>
            <a:cxnLst/>
            <a:rect l="l" t="t" r="r" b="b"/>
            <a:pathLst>
              <a:path w="1511934" h="0">
                <a:moveTo>
                  <a:pt x="0" y="0"/>
                </a:moveTo>
                <a:lnTo>
                  <a:pt x="1511935" y="0"/>
                </a:lnTo>
              </a:path>
            </a:pathLst>
          </a:custGeom>
          <a:ln w="9525">
            <a:solidFill>
              <a:srgbClr val="000000"/>
            </a:solidFill>
            <a:prstDash val="sysDashDot"/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5716904" y="3395979"/>
            <a:ext cx="1511935" cy="0"/>
          </a:xfrm>
          <a:custGeom>
            <a:avLst/>
            <a:gdLst/>
            <a:ahLst/>
            <a:cxnLst/>
            <a:rect l="l" t="t" r="r" b="b"/>
            <a:pathLst>
              <a:path w="1511934" h="0">
                <a:moveTo>
                  <a:pt x="0" y="0"/>
                </a:moveTo>
                <a:lnTo>
                  <a:pt x="1511935" y="0"/>
                </a:lnTo>
              </a:path>
            </a:pathLst>
          </a:custGeom>
          <a:ln w="9525">
            <a:solidFill>
              <a:srgbClr val="000000"/>
            </a:solidFill>
            <a:prstDash val="sysDashDot"/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6638290" y="3400424"/>
            <a:ext cx="0" cy="1743075"/>
          </a:xfrm>
          <a:custGeom>
            <a:avLst/>
            <a:gdLst/>
            <a:ahLst/>
            <a:cxnLst/>
            <a:rect l="l" t="t" r="r" b="b"/>
            <a:pathLst>
              <a:path w="0" h="1743075">
                <a:moveTo>
                  <a:pt x="0" y="0"/>
                </a:moveTo>
                <a:lnTo>
                  <a:pt x="0" y="1743074"/>
                </a:lnTo>
              </a:path>
            </a:pathLst>
          </a:custGeom>
          <a:ln w="9525">
            <a:solidFill>
              <a:srgbClr val="000000"/>
            </a:solidFill>
            <a:prstDash val="sysDashDot"/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5650229" y="5186679"/>
            <a:ext cx="1511935" cy="0"/>
          </a:xfrm>
          <a:custGeom>
            <a:avLst/>
            <a:gdLst/>
            <a:ahLst/>
            <a:cxnLst/>
            <a:rect l="l" t="t" r="r" b="b"/>
            <a:pathLst>
              <a:path w="1511934" h="0">
                <a:moveTo>
                  <a:pt x="0" y="0"/>
                </a:moveTo>
                <a:lnTo>
                  <a:pt x="1511935" y="0"/>
                </a:lnTo>
              </a:path>
            </a:pathLst>
          </a:custGeom>
          <a:ln w="9525">
            <a:solidFill>
              <a:srgbClr val="000000"/>
            </a:solidFill>
            <a:prstDash val="sysDashDot"/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 txBox="1"/>
          <p:nvPr/>
        </p:nvSpPr>
        <p:spPr>
          <a:xfrm>
            <a:off x="6718554" y="3782694"/>
            <a:ext cx="2070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25793" sz="2100" spc="-7">
                <a:latin typeface="Calibri"/>
                <a:cs typeface="Calibri"/>
              </a:rPr>
              <a:t>3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6718554" y="4410582"/>
            <a:ext cx="2070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25793" sz="2100" spc="-7">
                <a:latin typeface="Calibri"/>
                <a:cs typeface="Calibri"/>
              </a:rPr>
              <a:t>1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6689597" y="4820538"/>
            <a:ext cx="38798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25793" sz="2100" spc="-7">
                <a:latin typeface="Calibri"/>
                <a:cs typeface="Calibri"/>
              </a:rPr>
              <a:t>30</a:t>
            </a:r>
            <a:r>
              <a:rPr dirty="0" sz="900">
                <a:latin typeface="Calibri"/>
                <a:cs typeface="Calibri"/>
              </a:rPr>
              <a:t>mm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8" name="object 128"/>
          <p:cNvSpPr/>
          <p:nvPr/>
        </p:nvSpPr>
        <p:spPr>
          <a:xfrm>
            <a:off x="6929119" y="2705099"/>
            <a:ext cx="0" cy="476250"/>
          </a:xfrm>
          <a:custGeom>
            <a:avLst/>
            <a:gdLst/>
            <a:ahLst/>
            <a:cxnLst/>
            <a:rect l="l" t="t" r="r" b="b"/>
            <a:pathLst>
              <a:path w="0" h="476250">
                <a:moveTo>
                  <a:pt x="0" y="47625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  <a:prstDash val="sysDashDot"/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5904865" y="2705099"/>
            <a:ext cx="0" cy="476250"/>
          </a:xfrm>
          <a:custGeom>
            <a:avLst/>
            <a:gdLst/>
            <a:ahLst/>
            <a:cxnLst/>
            <a:rect l="l" t="t" r="r" b="b"/>
            <a:pathLst>
              <a:path w="0" h="476250">
                <a:moveTo>
                  <a:pt x="0" y="47625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  <a:prstDash val="sysDashDot"/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5410200" y="2781299"/>
            <a:ext cx="0" cy="476250"/>
          </a:xfrm>
          <a:custGeom>
            <a:avLst/>
            <a:gdLst/>
            <a:ahLst/>
            <a:cxnLst/>
            <a:rect l="l" t="t" r="r" b="b"/>
            <a:pathLst>
              <a:path w="0" h="476250">
                <a:moveTo>
                  <a:pt x="0" y="47625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  <a:prstDash val="sysDashDot"/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3885565" y="2781299"/>
            <a:ext cx="0" cy="476250"/>
          </a:xfrm>
          <a:custGeom>
            <a:avLst/>
            <a:gdLst/>
            <a:ahLst/>
            <a:cxnLst/>
            <a:rect l="l" t="t" r="r" b="b"/>
            <a:pathLst>
              <a:path w="0" h="476250">
                <a:moveTo>
                  <a:pt x="0" y="47625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  <a:prstDash val="sysDashDot"/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3923665" y="3019424"/>
            <a:ext cx="3257550" cy="0"/>
          </a:xfrm>
          <a:custGeom>
            <a:avLst/>
            <a:gdLst/>
            <a:ahLst/>
            <a:cxnLst/>
            <a:rect l="l" t="t" r="r" b="b"/>
            <a:pathLst>
              <a:path w="3257550" h="0">
                <a:moveTo>
                  <a:pt x="0" y="0"/>
                </a:moveTo>
                <a:lnTo>
                  <a:pt x="3257550" y="0"/>
                </a:lnTo>
              </a:path>
            </a:pathLst>
          </a:custGeom>
          <a:ln w="9525">
            <a:solidFill>
              <a:srgbClr val="000000"/>
            </a:solidFill>
            <a:prstDash val="sysDashDot"/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 txBox="1"/>
          <p:nvPr/>
        </p:nvSpPr>
        <p:spPr>
          <a:xfrm>
            <a:off x="5502021" y="2648457"/>
            <a:ext cx="10026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08355" algn="l"/>
              </a:tabLst>
            </a:pPr>
            <a:r>
              <a:rPr dirty="0" baseline="-25793" sz="2100" spc="-7">
                <a:latin typeface="Calibri"/>
                <a:cs typeface="Calibri"/>
              </a:rPr>
              <a:t>2</a:t>
            </a:r>
            <a:r>
              <a:rPr dirty="0" sz="900">
                <a:latin typeface="Calibri"/>
                <a:cs typeface="Calibri"/>
              </a:rPr>
              <a:t>m	</a:t>
            </a:r>
            <a:r>
              <a:rPr dirty="0" baseline="-25793" sz="2100" spc="-7">
                <a:latin typeface="Calibri"/>
                <a:cs typeface="Calibri"/>
              </a:rPr>
              <a:t>4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3339719" y="2648457"/>
            <a:ext cx="13849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1189990" algn="l"/>
              </a:tabLst>
            </a:pPr>
            <a:r>
              <a:rPr dirty="0" sz="1400">
                <a:latin typeface="Calibri"/>
                <a:cs typeface="Calibri"/>
              </a:rPr>
              <a:t>C</a:t>
            </a:r>
            <a:r>
              <a:rPr dirty="0" sz="1400">
                <a:latin typeface="Calibri"/>
                <a:cs typeface="Calibri"/>
              </a:rPr>
              <a:t>	</a:t>
            </a:r>
            <a:r>
              <a:rPr dirty="0" baseline="-25793" sz="2100" spc="-7">
                <a:latin typeface="Calibri"/>
                <a:cs typeface="Calibri"/>
              </a:rPr>
              <a:t>6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7227823" y="3112134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2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7317740" y="3093465"/>
            <a:ext cx="116839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5410200" y="4919979"/>
            <a:ext cx="9525" cy="652145"/>
          </a:xfrm>
          <a:custGeom>
            <a:avLst/>
            <a:gdLst/>
            <a:ahLst/>
            <a:cxnLst/>
            <a:rect l="l" t="t" r="r" b="b"/>
            <a:pathLst>
              <a:path w="9525" h="652145">
                <a:moveTo>
                  <a:pt x="0" y="0"/>
                </a:moveTo>
                <a:lnTo>
                  <a:pt x="9525" y="652144"/>
                </a:lnTo>
              </a:path>
            </a:pathLst>
          </a:custGeom>
          <a:ln w="9525">
            <a:solidFill>
              <a:srgbClr val="000000"/>
            </a:solidFill>
            <a:prstDash val="sysDashDot"/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5990590" y="4919979"/>
            <a:ext cx="9525" cy="652145"/>
          </a:xfrm>
          <a:custGeom>
            <a:avLst/>
            <a:gdLst/>
            <a:ahLst/>
            <a:cxnLst/>
            <a:rect l="l" t="t" r="r" b="b"/>
            <a:pathLst>
              <a:path w="9525" h="652145">
                <a:moveTo>
                  <a:pt x="0" y="0"/>
                </a:moveTo>
                <a:lnTo>
                  <a:pt x="9525" y="652144"/>
                </a:lnTo>
              </a:path>
            </a:pathLst>
          </a:custGeom>
          <a:ln w="9525">
            <a:solidFill>
              <a:srgbClr val="000000"/>
            </a:solidFill>
            <a:prstDash val="sysDashDot"/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5410200" y="5438774"/>
            <a:ext cx="589915" cy="0"/>
          </a:xfrm>
          <a:custGeom>
            <a:avLst/>
            <a:gdLst/>
            <a:ahLst/>
            <a:cxnLst/>
            <a:rect l="l" t="t" r="r" b="b"/>
            <a:pathLst>
              <a:path w="589914" h="0">
                <a:moveTo>
                  <a:pt x="0" y="0"/>
                </a:moveTo>
                <a:lnTo>
                  <a:pt x="589914" y="0"/>
                </a:lnTo>
              </a:path>
            </a:pathLst>
          </a:custGeom>
          <a:ln w="9525">
            <a:solidFill>
              <a:srgbClr val="000000"/>
            </a:solidFill>
            <a:prstDash val="sysDashDot"/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 txBox="1"/>
          <p:nvPr/>
        </p:nvSpPr>
        <p:spPr>
          <a:xfrm>
            <a:off x="5498972" y="5383148"/>
            <a:ext cx="38862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25793" sz="2100" spc="-7">
                <a:latin typeface="Calibri"/>
                <a:cs typeface="Calibri"/>
              </a:rPr>
              <a:t>16</a:t>
            </a:r>
            <a:r>
              <a:rPr dirty="0" sz="900">
                <a:latin typeface="Calibri"/>
                <a:cs typeface="Calibri"/>
              </a:rPr>
              <a:t>mm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5660897" y="4172838"/>
            <a:ext cx="3390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25793" sz="2100" spc="-7">
                <a:latin typeface="Calibri"/>
                <a:cs typeface="Calibri"/>
              </a:rPr>
              <a:t>80</a:t>
            </a:r>
            <a:r>
              <a:rPr dirty="0" sz="900">
                <a:latin typeface="Calibri"/>
                <a:cs typeface="Calibri"/>
              </a:rPr>
              <a:t>KN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5891529" y="2934969"/>
            <a:ext cx="3263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baseline="-25793" sz="2100" spc="-7">
                <a:latin typeface="Calibri"/>
                <a:cs typeface="Calibri"/>
              </a:rPr>
              <a:t>36</a:t>
            </a:r>
            <a:r>
              <a:rPr dirty="0" sz="900">
                <a:latin typeface="Calibri"/>
                <a:cs typeface="Calibri"/>
              </a:rPr>
              <a:t>KN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3909377" y="2962401"/>
            <a:ext cx="12452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16280">
              <a:lnSpc>
                <a:spcPct val="100000"/>
              </a:lnSpc>
              <a:spcBef>
                <a:spcPts val="100"/>
              </a:spcBef>
            </a:pPr>
            <a:r>
              <a:rPr dirty="0" baseline="-25793" sz="2100" spc="-7">
                <a:latin typeface="Calibri"/>
                <a:cs typeface="Calibri"/>
              </a:rPr>
              <a:t>10</a:t>
            </a:r>
            <a:r>
              <a:rPr dirty="0" sz="900" spc="-5">
                <a:latin typeface="Calibri"/>
                <a:cs typeface="Calibri"/>
              </a:rPr>
              <a:t>KN/M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4" name="object 144"/>
          <p:cNvSpPr/>
          <p:nvPr/>
        </p:nvSpPr>
        <p:spPr>
          <a:xfrm>
            <a:off x="6922007" y="3079749"/>
            <a:ext cx="259715" cy="109220"/>
          </a:xfrm>
          <a:custGeom>
            <a:avLst/>
            <a:gdLst/>
            <a:ahLst/>
            <a:cxnLst/>
            <a:rect l="l" t="t" r="r" b="b"/>
            <a:pathLst>
              <a:path w="259715" h="109219">
                <a:moveTo>
                  <a:pt x="173990" y="0"/>
                </a:moveTo>
                <a:lnTo>
                  <a:pt x="173100" y="0"/>
                </a:lnTo>
                <a:lnTo>
                  <a:pt x="164338" y="634"/>
                </a:lnTo>
                <a:lnTo>
                  <a:pt x="125984" y="13207"/>
                </a:lnTo>
                <a:lnTo>
                  <a:pt x="72390" y="45338"/>
                </a:lnTo>
                <a:lnTo>
                  <a:pt x="26670" y="78739"/>
                </a:lnTo>
                <a:lnTo>
                  <a:pt x="0" y="102615"/>
                </a:lnTo>
                <a:lnTo>
                  <a:pt x="2032" y="105409"/>
                </a:lnTo>
                <a:lnTo>
                  <a:pt x="4191" y="108203"/>
                </a:lnTo>
                <a:lnTo>
                  <a:pt x="8255" y="108838"/>
                </a:lnTo>
                <a:lnTo>
                  <a:pt x="34290" y="88773"/>
                </a:lnTo>
                <a:lnTo>
                  <a:pt x="57276" y="71754"/>
                </a:lnTo>
                <a:lnTo>
                  <a:pt x="101473" y="41401"/>
                </a:lnTo>
                <a:lnTo>
                  <a:pt x="141097" y="20319"/>
                </a:lnTo>
                <a:lnTo>
                  <a:pt x="173549" y="12729"/>
                </a:lnTo>
                <a:lnTo>
                  <a:pt x="173100" y="12700"/>
                </a:lnTo>
                <a:lnTo>
                  <a:pt x="209892" y="12700"/>
                </a:lnTo>
                <a:lnTo>
                  <a:pt x="204470" y="9016"/>
                </a:lnTo>
                <a:lnTo>
                  <a:pt x="197358" y="5079"/>
                </a:lnTo>
                <a:lnTo>
                  <a:pt x="190626" y="2539"/>
                </a:lnTo>
                <a:lnTo>
                  <a:pt x="190246" y="2412"/>
                </a:lnTo>
                <a:lnTo>
                  <a:pt x="189992" y="2285"/>
                </a:lnTo>
                <a:lnTo>
                  <a:pt x="189611" y="2285"/>
                </a:lnTo>
                <a:lnTo>
                  <a:pt x="181610" y="634"/>
                </a:lnTo>
                <a:lnTo>
                  <a:pt x="173990" y="0"/>
                </a:lnTo>
                <a:close/>
              </a:path>
              <a:path w="259715" h="109219">
                <a:moveTo>
                  <a:pt x="216457" y="38178"/>
                </a:moveTo>
                <a:lnTo>
                  <a:pt x="189230" y="53085"/>
                </a:lnTo>
                <a:lnTo>
                  <a:pt x="259207" y="101600"/>
                </a:lnTo>
                <a:lnTo>
                  <a:pt x="257401" y="53212"/>
                </a:lnTo>
                <a:lnTo>
                  <a:pt x="229108" y="53212"/>
                </a:lnTo>
                <a:lnTo>
                  <a:pt x="225171" y="52197"/>
                </a:lnTo>
                <a:lnTo>
                  <a:pt x="223393" y="49275"/>
                </a:lnTo>
                <a:lnTo>
                  <a:pt x="216457" y="38178"/>
                </a:lnTo>
                <a:close/>
              </a:path>
              <a:path w="259715" h="109219">
                <a:moveTo>
                  <a:pt x="227634" y="32058"/>
                </a:moveTo>
                <a:lnTo>
                  <a:pt x="216457" y="38178"/>
                </a:lnTo>
                <a:lnTo>
                  <a:pt x="223470" y="49402"/>
                </a:lnTo>
                <a:lnTo>
                  <a:pt x="225171" y="52197"/>
                </a:lnTo>
                <a:lnTo>
                  <a:pt x="229108" y="53212"/>
                </a:lnTo>
                <a:lnTo>
                  <a:pt x="232156" y="51307"/>
                </a:lnTo>
                <a:lnTo>
                  <a:pt x="235076" y="49402"/>
                </a:lnTo>
                <a:lnTo>
                  <a:pt x="235966" y="45465"/>
                </a:lnTo>
                <a:lnTo>
                  <a:pt x="234188" y="42544"/>
                </a:lnTo>
                <a:lnTo>
                  <a:pt x="227634" y="32058"/>
                </a:lnTo>
                <a:close/>
              </a:path>
              <a:path w="259715" h="109219">
                <a:moveTo>
                  <a:pt x="256032" y="16509"/>
                </a:moveTo>
                <a:lnTo>
                  <a:pt x="227634" y="32058"/>
                </a:lnTo>
                <a:lnTo>
                  <a:pt x="234188" y="42544"/>
                </a:lnTo>
                <a:lnTo>
                  <a:pt x="235966" y="45465"/>
                </a:lnTo>
                <a:lnTo>
                  <a:pt x="235076" y="49402"/>
                </a:lnTo>
                <a:lnTo>
                  <a:pt x="232156" y="51307"/>
                </a:lnTo>
                <a:lnTo>
                  <a:pt x="229108" y="53212"/>
                </a:lnTo>
                <a:lnTo>
                  <a:pt x="257401" y="53212"/>
                </a:lnTo>
                <a:lnTo>
                  <a:pt x="256032" y="16509"/>
                </a:lnTo>
                <a:close/>
              </a:path>
              <a:path w="259715" h="109219">
                <a:moveTo>
                  <a:pt x="225878" y="33019"/>
                </a:moveTo>
                <a:lnTo>
                  <a:pt x="213233" y="33019"/>
                </a:lnTo>
                <a:lnTo>
                  <a:pt x="213995" y="34035"/>
                </a:lnTo>
                <a:lnTo>
                  <a:pt x="216457" y="38178"/>
                </a:lnTo>
                <a:lnTo>
                  <a:pt x="225878" y="33019"/>
                </a:lnTo>
                <a:close/>
              </a:path>
              <a:path w="259715" h="109219">
                <a:moveTo>
                  <a:pt x="213625" y="33648"/>
                </a:moveTo>
                <a:lnTo>
                  <a:pt x="213868" y="34035"/>
                </a:lnTo>
                <a:lnTo>
                  <a:pt x="213625" y="33648"/>
                </a:lnTo>
                <a:close/>
              </a:path>
              <a:path w="259715" h="109219">
                <a:moveTo>
                  <a:pt x="213233" y="33019"/>
                </a:moveTo>
                <a:lnTo>
                  <a:pt x="213625" y="33648"/>
                </a:lnTo>
                <a:lnTo>
                  <a:pt x="213995" y="34035"/>
                </a:lnTo>
                <a:lnTo>
                  <a:pt x="213233" y="33019"/>
                </a:lnTo>
                <a:close/>
              </a:path>
              <a:path w="259715" h="109219">
                <a:moveTo>
                  <a:pt x="186411" y="14485"/>
                </a:moveTo>
                <a:lnTo>
                  <a:pt x="213625" y="33648"/>
                </a:lnTo>
                <a:lnTo>
                  <a:pt x="213233" y="33019"/>
                </a:lnTo>
                <a:lnTo>
                  <a:pt x="225878" y="33019"/>
                </a:lnTo>
                <a:lnTo>
                  <a:pt x="227634" y="32058"/>
                </a:lnTo>
                <a:lnTo>
                  <a:pt x="223774" y="25907"/>
                </a:lnTo>
                <a:lnTo>
                  <a:pt x="217424" y="19303"/>
                </a:lnTo>
                <a:lnTo>
                  <a:pt x="212307" y="14604"/>
                </a:lnTo>
                <a:lnTo>
                  <a:pt x="186944" y="14604"/>
                </a:lnTo>
                <a:lnTo>
                  <a:pt x="186411" y="14485"/>
                </a:lnTo>
                <a:close/>
              </a:path>
              <a:path w="259715" h="109219">
                <a:moveTo>
                  <a:pt x="186055" y="14350"/>
                </a:moveTo>
                <a:lnTo>
                  <a:pt x="186411" y="14485"/>
                </a:lnTo>
                <a:lnTo>
                  <a:pt x="186944" y="14604"/>
                </a:lnTo>
                <a:lnTo>
                  <a:pt x="186055" y="14350"/>
                </a:lnTo>
                <a:close/>
              </a:path>
              <a:path w="259715" h="109219">
                <a:moveTo>
                  <a:pt x="212030" y="14350"/>
                </a:moveTo>
                <a:lnTo>
                  <a:pt x="186055" y="14350"/>
                </a:lnTo>
                <a:lnTo>
                  <a:pt x="186944" y="14604"/>
                </a:lnTo>
                <a:lnTo>
                  <a:pt x="212307" y="14604"/>
                </a:lnTo>
                <a:lnTo>
                  <a:pt x="212030" y="14350"/>
                </a:lnTo>
                <a:close/>
              </a:path>
              <a:path w="259715" h="109219">
                <a:moveTo>
                  <a:pt x="209892" y="12700"/>
                </a:moveTo>
                <a:lnTo>
                  <a:pt x="173990" y="12700"/>
                </a:lnTo>
                <a:lnTo>
                  <a:pt x="173549" y="12729"/>
                </a:lnTo>
                <a:lnTo>
                  <a:pt x="180721" y="13207"/>
                </a:lnTo>
                <a:lnTo>
                  <a:pt x="186411" y="14485"/>
                </a:lnTo>
                <a:lnTo>
                  <a:pt x="186055" y="14350"/>
                </a:lnTo>
                <a:lnTo>
                  <a:pt x="212030" y="14350"/>
                </a:lnTo>
                <a:lnTo>
                  <a:pt x="211200" y="13588"/>
                </a:lnTo>
                <a:lnTo>
                  <a:pt x="209892" y="12700"/>
                </a:lnTo>
                <a:close/>
              </a:path>
              <a:path w="259715" h="109219">
                <a:moveTo>
                  <a:pt x="173990" y="12700"/>
                </a:moveTo>
                <a:lnTo>
                  <a:pt x="173100" y="12700"/>
                </a:lnTo>
                <a:lnTo>
                  <a:pt x="173549" y="12729"/>
                </a:lnTo>
                <a:lnTo>
                  <a:pt x="173990" y="127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 txBox="1"/>
          <p:nvPr/>
        </p:nvSpPr>
        <p:spPr>
          <a:xfrm>
            <a:off x="6918197" y="2883154"/>
            <a:ext cx="6292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0.003</a:t>
            </a:r>
            <a:r>
              <a:rPr dirty="0" baseline="40123" sz="1350" spc="-7">
                <a:latin typeface="Calibri"/>
                <a:cs typeface="Calibri"/>
              </a:rPr>
              <a:t>RAD</a:t>
            </a:r>
            <a:endParaRPr baseline="40123" sz="1350">
              <a:latin typeface="Calibri"/>
              <a:cs typeface="Calibri"/>
            </a:endParaRPr>
          </a:p>
        </p:txBody>
      </p:sp>
      <p:sp>
        <p:nvSpPr>
          <p:cNvPr id="147" name="object 14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148" name="object 14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  <p:sp>
        <p:nvSpPr>
          <p:cNvPr id="146" name="object 146"/>
          <p:cNvSpPr txBox="1"/>
          <p:nvPr/>
        </p:nvSpPr>
        <p:spPr>
          <a:xfrm>
            <a:off x="5441060" y="3340734"/>
            <a:ext cx="4406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360">
                <a:latin typeface="Calibri"/>
                <a:cs typeface="Calibri"/>
              </a:rPr>
              <a:t>B</a:t>
            </a:r>
            <a:r>
              <a:rPr dirty="0" baseline="-25793" sz="2100" spc="-7">
                <a:latin typeface="Calibri"/>
                <a:cs typeface="Calibri"/>
              </a:rPr>
              <a:t>30</a:t>
            </a:r>
            <a:r>
              <a:rPr dirty="0" sz="900">
                <a:latin typeface="Calibri"/>
                <a:cs typeface="Calibri"/>
              </a:rPr>
              <a:t>mm</a:t>
            </a:r>
            <a:endParaRPr sz="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7736" y="427735"/>
            <a:ext cx="670940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73100" y="887983"/>
            <a:ext cx="537210" cy="23939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97">
                <a:latin typeface="Cambria Math"/>
                <a:cs typeface="Cambria Math"/>
              </a:rPr>
              <a:t> </a:t>
            </a:r>
            <a:r>
              <a:rPr dirty="0" baseline="-16666" sz="1500" spc="705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34236" y="752347"/>
            <a:ext cx="695960" cy="4413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ctr" marR="2540">
              <a:lnSpc>
                <a:spcPct val="100000"/>
              </a:lnSpc>
              <a:spcBef>
                <a:spcPts val="1310"/>
              </a:spcBef>
            </a:pPr>
            <a:r>
              <a:rPr dirty="0" baseline="-15873" sz="2100" spc="697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246936" y="1028699"/>
            <a:ext cx="669290" cy="0"/>
          </a:xfrm>
          <a:custGeom>
            <a:avLst/>
            <a:gdLst/>
            <a:ahLst/>
            <a:cxnLst/>
            <a:rect l="l" t="t" r="r" b="b"/>
            <a:pathLst>
              <a:path w="669289" h="0">
                <a:moveTo>
                  <a:pt x="0" y="0"/>
                </a:moveTo>
                <a:lnTo>
                  <a:pt x="6690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942845" y="887983"/>
            <a:ext cx="158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15057" y="752347"/>
            <a:ext cx="1328420" cy="4413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baseline="19841" sz="2100" spc="472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)(</a:t>
            </a:r>
            <a:r>
              <a:rPr dirty="0" sz="1400" spc="23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algn="ctr" marL="113664">
              <a:lnSpc>
                <a:spcPct val="100000"/>
              </a:lnSpc>
              <a:spcBef>
                <a:spcPts val="1310"/>
              </a:spcBef>
            </a:pPr>
            <a:r>
              <a:rPr dirty="0" baseline="-15873" sz="2100" spc="697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127757" y="1028699"/>
            <a:ext cx="1425575" cy="0"/>
          </a:xfrm>
          <a:custGeom>
            <a:avLst/>
            <a:gdLst/>
            <a:ahLst/>
            <a:cxnLst/>
            <a:rect l="l" t="t" r="r" b="b"/>
            <a:pathLst>
              <a:path w="1425575" h="0">
                <a:moveTo>
                  <a:pt x="0" y="0"/>
                </a:moveTo>
                <a:lnTo>
                  <a:pt x="142519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589146" y="887983"/>
            <a:ext cx="5041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4500" y="1330197"/>
            <a:ext cx="1922145" cy="6026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2-</a:t>
            </a:r>
            <a:r>
              <a:rPr dirty="0" sz="1400" spc="26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D.F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dirty="0" sz="1400" spc="-5">
                <a:latin typeface="Times New Roman"/>
                <a:cs typeface="Times New Roman"/>
              </a:rPr>
              <a:t>D.F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calculated </a:t>
            </a:r>
            <a:r>
              <a:rPr dirty="0" sz="1400">
                <a:latin typeface="Times New Roman"/>
                <a:cs typeface="Times New Roman"/>
              </a:rPr>
              <a:t>at B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only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4500" y="2171445"/>
            <a:ext cx="1504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6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55751" y="2259837"/>
            <a:ext cx="1943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4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55928" y="2290318"/>
            <a:ext cx="1206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977188" y="2312161"/>
            <a:ext cx="281940" cy="0"/>
          </a:xfrm>
          <a:custGeom>
            <a:avLst/>
            <a:gdLst/>
            <a:ahLst/>
            <a:cxnLst/>
            <a:rect l="l" t="t" r="r" b="b"/>
            <a:pathLst>
              <a:path w="281940" h="0">
                <a:moveTo>
                  <a:pt x="0" y="0"/>
                </a:moveTo>
                <a:lnTo>
                  <a:pt x="2819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783132" y="2035809"/>
            <a:ext cx="8210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08660" algn="l"/>
              </a:tabLst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492250" y="2312161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 h="0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296669" y="2171445"/>
            <a:ext cx="5156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 spc="-120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55751" y="2817622"/>
            <a:ext cx="1873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09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054404" y="2848101"/>
            <a:ext cx="1206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975664" y="2869945"/>
            <a:ext cx="281940" cy="0"/>
          </a:xfrm>
          <a:custGeom>
            <a:avLst/>
            <a:gdLst/>
            <a:ahLst/>
            <a:cxnLst/>
            <a:rect l="l" t="t" r="r" b="b"/>
            <a:pathLst>
              <a:path w="281940" h="0">
                <a:moveTo>
                  <a:pt x="0" y="0"/>
                </a:moveTo>
                <a:lnTo>
                  <a:pt x="2819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444500" y="2729230"/>
            <a:ext cx="12363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47980" algn="l"/>
              </a:tabLst>
            </a:pPr>
            <a:r>
              <a:rPr dirty="0" sz="1400" spc="670">
                <a:latin typeface="Cambria Math"/>
                <a:cs typeface="Cambria Math"/>
              </a:rPr>
              <a:t> </a:t>
            </a:r>
            <a:r>
              <a:rPr dirty="0" sz="1400" spc="67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</a:t>
            </a:r>
            <a:r>
              <a:rPr dirty="0" baseline="41666" sz="2100" spc="585">
                <a:latin typeface="Cambria Math"/>
                <a:cs typeface="Cambria Math"/>
              </a:rPr>
              <a:t> </a:t>
            </a:r>
            <a:r>
              <a:rPr dirty="0" baseline="41666" sz="2100" spc="592">
                <a:latin typeface="Cambria Math"/>
                <a:cs typeface="Cambria Math"/>
              </a:rPr>
              <a:t> </a:t>
            </a:r>
            <a:r>
              <a:rPr dirty="0" baseline="41666" sz="2100" spc="15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55751" y="3374262"/>
            <a:ext cx="20129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6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065072" y="3404742"/>
            <a:ext cx="1206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986332" y="3426586"/>
            <a:ext cx="281940" cy="0"/>
          </a:xfrm>
          <a:custGeom>
            <a:avLst/>
            <a:gdLst/>
            <a:ahLst/>
            <a:cxnLst/>
            <a:rect l="l" t="t" r="r" b="b"/>
            <a:pathLst>
              <a:path w="281940" h="0">
                <a:moveTo>
                  <a:pt x="0" y="0"/>
                </a:moveTo>
                <a:lnTo>
                  <a:pt x="2819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444500" y="3285870"/>
            <a:ext cx="12471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0045" algn="l"/>
              </a:tabLst>
            </a:pPr>
            <a:r>
              <a:rPr dirty="0" sz="1400" spc="670">
                <a:latin typeface="Cambria Math"/>
                <a:cs typeface="Cambria Math"/>
              </a:rPr>
              <a:t> </a:t>
            </a:r>
            <a:r>
              <a:rPr dirty="0" sz="1400" spc="67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</a:t>
            </a:r>
            <a:r>
              <a:rPr dirty="0" baseline="41666" sz="2100" spc="585">
                <a:latin typeface="Cambria Math"/>
                <a:cs typeface="Cambria Math"/>
              </a:rPr>
              <a:t> </a:t>
            </a:r>
            <a:r>
              <a:rPr dirty="0" baseline="41666" sz="2100" spc="592">
                <a:latin typeface="Cambria Math"/>
                <a:cs typeface="Cambria Math"/>
              </a:rPr>
              <a:t> </a:t>
            </a:r>
            <a:r>
              <a:rPr dirty="0" baseline="41666" sz="2100" spc="17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55751" y="3932047"/>
            <a:ext cx="1117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984808" y="3984370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 h="0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972108" y="3962526"/>
            <a:ext cx="142430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312545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235961" y="3984370"/>
            <a:ext cx="197485" cy="0"/>
          </a:xfrm>
          <a:custGeom>
            <a:avLst/>
            <a:gdLst/>
            <a:ahLst/>
            <a:cxnLst/>
            <a:rect l="l" t="t" r="r" b="b"/>
            <a:pathLst>
              <a:path w="197485" h="0">
                <a:moveTo>
                  <a:pt x="0" y="0"/>
                </a:moveTo>
                <a:lnTo>
                  <a:pt x="19690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444500" y="3845178"/>
            <a:ext cx="22104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8605" algn="l"/>
              </a:tabLst>
            </a:pPr>
            <a:r>
              <a:rPr dirty="0" sz="1400" spc="670">
                <a:latin typeface="Cambria Math"/>
                <a:cs typeface="Cambria Math"/>
              </a:rPr>
              <a:t> </a:t>
            </a:r>
            <a:r>
              <a:rPr dirty="0" sz="1400" spc="67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(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)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43650" sz="2100" spc="697">
                <a:latin typeface="Cambria Math"/>
                <a:cs typeface="Cambria Math"/>
              </a:rPr>
              <a:t>  </a:t>
            </a:r>
            <a:r>
              <a:rPr dirty="0" baseline="43650" sz="2100" spc="-112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193088" y="4284090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1205788" y="4472050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59" h="12700">
                <a:moveTo>
                  <a:pt x="0" y="12192"/>
                </a:moveTo>
                <a:lnTo>
                  <a:pt x="73152" y="12192"/>
                </a:lnTo>
                <a:lnTo>
                  <a:pt x="7315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1156512" y="4573041"/>
            <a:ext cx="172085" cy="415925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dirty="0" sz="1000" spc="35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  <a:p>
            <a:pPr marL="48895">
              <a:lnSpc>
                <a:spcPct val="100000"/>
              </a:lnSpc>
              <a:spcBef>
                <a:spcPts val="33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169212" y="4810378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4" h="0">
                <a:moveTo>
                  <a:pt x="0" y="0"/>
                </a:moveTo>
                <a:lnTo>
                  <a:pt x="14630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444500" y="4506594"/>
            <a:ext cx="1368425" cy="239395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dirty="0" sz="1400" spc="69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baseline="-16666" sz="1500" spc="660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4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u="sng" baseline="33333" sz="1500" spc="-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33333" sz="1500" spc="-104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baseline="33333" sz="1500" spc="532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33333" sz="1500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u="sng" baseline="33333" sz="1500" spc="-15">
                <a:uFill>
                  <a:solidFill>
                    <a:srgbClr val="000000"/>
                  </a:solidFill>
                </a:uFill>
                <a:latin typeface="Cambria Math"/>
                <a:cs typeface="Cambria Math"/>
              </a:rPr>
              <a:t> </a:t>
            </a:r>
            <a:r>
              <a:rPr dirty="0" baseline="33333" sz="1500">
                <a:latin typeface="Cambria Math"/>
                <a:cs typeface="Cambria Math"/>
              </a:rPr>
              <a:t> </a:t>
            </a:r>
            <a:r>
              <a:rPr dirty="0" baseline="33333" sz="1500" spc="-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27963" y="5286882"/>
            <a:ext cx="1873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09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154988" y="5264683"/>
            <a:ext cx="172085" cy="416559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dirty="0" sz="1000" spc="35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  <a:p>
            <a:pPr marL="48895">
              <a:lnSpc>
                <a:spcPct val="100000"/>
              </a:lnSpc>
              <a:spcBef>
                <a:spcPts val="340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1167688" y="5502528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4" h="0">
                <a:moveTo>
                  <a:pt x="0" y="0"/>
                </a:moveTo>
                <a:lnTo>
                  <a:pt x="14630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149400" y="5339206"/>
            <a:ext cx="182880" cy="0"/>
          </a:xfrm>
          <a:custGeom>
            <a:avLst/>
            <a:gdLst/>
            <a:ahLst/>
            <a:cxnLst/>
            <a:rect l="l" t="t" r="r" b="b"/>
            <a:pathLst>
              <a:path w="182880" h="0">
                <a:moveTo>
                  <a:pt x="0" y="0"/>
                </a:moveTo>
                <a:lnTo>
                  <a:pt x="18288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444500" y="5198490"/>
            <a:ext cx="1365250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  <a:tabLst>
                <a:tab pos="521334" algn="l"/>
              </a:tabLst>
            </a:pPr>
            <a:r>
              <a:rPr dirty="0" sz="1400" spc="69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5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</a:t>
            </a:r>
            <a:r>
              <a:rPr dirty="0" baseline="41666" sz="2100">
                <a:latin typeface="Cambria Math"/>
                <a:cs typeface="Cambria Math"/>
              </a:rPr>
              <a:t> </a:t>
            </a:r>
            <a:r>
              <a:rPr dirty="0" baseline="41666" sz="2100" spc="15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27963" y="5977508"/>
            <a:ext cx="20129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6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165656" y="5955563"/>
            <a:ext cx="172085" cy="415925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dirty="0" sz="1000" spc="35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  <a:p>
            <a:pPr marL="48895">
              <a:lnSpc>
                <a:spcPct val="100000"/>
              </a:lnSpc>
              <a:spcBef>
                <a:spcPts val="33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1178356" y="6192900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4" h="0">
                <a:moveTo>
                  <a:pt x="0" y="0"/>
                </a:moveTo>
                <a:lnTo>
                  <a:pt x="14630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160068" y="6029832"/>
            <a:ext cx="182880" cy="0"/>
          </a:xfrm>
          <a:custGeom>
            <a:avLst/>
            <a:gdLst/>
            <a:ahLst/>
            <a:cxnLst/>
            <a:rect l="l" t="t" r="r" b="b"/>
            <a:pathLst>
              <a:path w="182880" h="0">
                <a:moveTo>
                  <a:pt x="0" y="0"/>
                </a:moveTo>
                <a:lnTo>
                  <a:pt x="18288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444500" y="5889116"/>
            <a:ext cx="1377315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  <a:tabLst>
                <a:tab pos="534035" algn="l"/>
              </a:tabLst>
            </a:pPr>
            <a:r>
              <a:rPr dirty="0" sz="1400" spc="69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5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</a:t>
            </a:r>
            <a:r>
              <a:rPr dirty="0" baseline="41666" sz="2100">
                <a:latin typeface="Cambria Math"/>
                <a:cs typeface="Cambria Math"/>
              </a:rPr>
              <a:t> </a:t>
            </a:r>
            <a:r>
              <a:rPr dirty="0" baseline="41666" sz="2100" spc="15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44500" y="8637269"/>
            <a:ext cx="15817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Moment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fixed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ends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805992" y="9202673"/>
            <a:ext cx="1955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4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857501" y="9233103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1870201" y="9254997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673100" y="9115805"/>
            <a:ext cx="34493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75285" algn="l"/>
              </a:tabLst>
            </a:pP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43650" sz="2100" spc="697">
                <a:latin typeface="Cambria Math"/>
                <a:cs typeface="Cambria Math"/>
              </a:rPr>
              <a:t> </a:t>
            </a:r>
            <a:r>
              <a:rPr dirty="0" baseline="43650" sz="2100" spc="-104">
                <a:latin typeface="Cambria Math"/>
                <a:cs typeface="Cambria Math"/>
              </a:rPr>
              <a:t> </a:t>
            </a:r>
            <a:r>
              <a:rPr dirty="0" sz="1400" spc="50">
                <a:latin typeface="Cambria Math"/>
                <a:cs typeface="Cambria Math"/>
              </a:rPr>
              <a:t>(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baseline="1984" sz="2100" spc="37">
                <a:latin typeface="Cambria Math"/>
                <a:cs typeface="Cambria Math"/>
              </a:rPr>
              <a:t>)</a:t>
            </a:r>
            <a:r>
              <a:rPr dirty="0" sz="1400" spc="25">
                <a:latin typeface="Cambria Math"/>
                <a:cs typeface="Cambria Math"/>
              </a:rPr>
              <a:t>)</a:t>
            </a:r>
            <a:r>
              <a:rPr dirty="0" sz="1400" spc="5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5" name="object 5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56" name="object 5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  <p:graphicFrame>
        <p:nvGraphicFramePr>
          <p:cNvPr id="54" name="object 54"/>
          <p:cNvGraphicFramePr>
            <a:graphicFrameLocks noGrp="1"/>
          </p:cNvGraphicFramePr>
          <p:nvPr/>
        </p:nvGraphicFramePr>
        <p:xfrm>
          <a:off x="385572" y="6726301"/>
          <a:ext cx="3393440" cy="1771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1985"/>
                <a:gridCol w="1336675"/>
                <a:gridCol w="509269"/>
                <a:gridCol w="447675"/>
                <a:gridCol w="447674"/>
              </a:tblGrid>
              <a:tr h="211835">
                <a:tc gridSpan="2">
                  <a:txBody>
                    <a:bodyPr/>
                    <a:lstStyle/>
                    <a:p>
                      <a:pPr algn="ctr" marL="635">
                        <a:lnSpc>
                          <a:spcPts val="157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joint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57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B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10312">
                <a:tc gridSpan="2"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member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BA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BC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55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BD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0979">
                <a:tc gridSpan="2">
                  <a:txBody>
                    <a:bodyPr/>
                    <a:lstStyle/>
                    <a:p>
                      <a:pPr algn="ctr" marL="635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D.F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0.4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575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0.3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575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0.3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3651">
                <a:tc rowSpan="3">
                  <a:txBody>
                    <a:bodyPr/>
                    <a:lstStyle/>
                    <a:p>
                      <a:pPr marL="67945">
                        <a:lnSpc>
                          <a:spcPts val="167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Cycle1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441325">
                        <a:lnSpc>
                          <a:spcPts val="167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F.E.M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marL="1905">
                        <a:lnSpc>
                          <a:spcPts val="1670"/>
                        </a:lnSpc>
                      </a:pPr>
                      <a:r>
                        <a:rPr dirty="0" sz="1400" spc="5">
                          <a:latin typeface="Times New Roman"/>
                          <a:cs typeface="Times New Roman"/>
                        </a:rPr>
                        <a:t>-20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56996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-100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5"/>
                        </a:lnSpc>
                      </a:pPr>
                      <a:r>
                        <a:rPr dirty="0" sz="1400" spc="5">
                          <a:latin typeface="Times New Roman"/>
                          <a:cs typeface="Times New Roman"/>
                        </a:rPr>
                        <a:t>58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5"/>
                        </a:lnSpc>
                      </a:pPr>
                      <a:r>
                        <a:rPr dirty="0" sz="1400" spc="5">
                          <a:latin typeface="Times New Roman"/>
                          <a:cs typeface="Times New Roman"/>
                        </a:rPr>
                        <a:t>45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640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Balance</a:t>
                      </a:r>
                      <a:r>
                        <a:rPr dirty="0" sz="14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moment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6.8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575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5.1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575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5.1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4988">
                <a:tc gridSpan="2">
                  <a:txBody>
                    <a:bodyPr/>
                    <a:lstStyle/>
                    <a:p>
                      <a:pPr marL="593090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summation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-93.2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63.1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50.1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267450" y="3057524"/>
            <a:ext cx="95250" cy="1085850"/>
          </a:xfrm>
          <a:custGeom>
            <a:avLst/>
            <a:gdLst/>
            <a:ahLst/>
            <a:cxnLst/>
            <a:rect l="l" t="t" r="r" b="b"/>
            <a:pathLst>
              <a:path w="95250" h="1085850">
                <a:moveTo>
                  <a:pt x="0" y="1085850"/>
                </a:moveTo>
                <a:lnTo>
                  <a:pt x="95250" y="1085850"/>
                </a:lnTo>
                <a:lnTo>
                  <a:pt x="95250" y="0"/>
                </a:lnTo>
                <a:lnTo>
                  <a:pt x="0" y="0"/>
                </a:lnTo>
                <a:lnTo>
                  <a:pt x="0" y="108585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81525" y="4143374"/>
            <a:ext cx="1781175" cy="95250"/>
          </a:xfrm>
          <a:custGeom>
            <a:avLst/>
            <a:gdLst/>
            <a:ahLst/>
            <a:cxnLst/>
            <a:rect l="l" t="t" r="r" b="b"/>
            <a:pathLst>
              <a:path w="1781175" h="95250">
                <a:moveTo>
                  <a:pt x="0" y="95250"/>
                </a:moveTo>
                <a:lnTo>
                  <a:pt x="1781175" y="95250"/>
                </a:lnTo>
                <a:lnTo>
                  <a:pt x="1781175" y="0"/>
                </a:lnTo>
                <a:lnTo>
                  <a:pt x="0" y="0"/>
                </a:lnTo>
                <a:lnTo>
                  <a:pt x="0" y="9525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848227" y="4131690"/>
            <a:ext cx="817880" cy="1016000"/>
          </a:xfrm>
          <a:custGeom>
            <a:avLst/>
            <a:gdLst/>
            <a:ahLst/>
            <a:cxnLst/>
            <a:rect l="l" t="t" r="r" b="b"/>
            <a:pathLst>
              <a:path w="817879" h="1016000">
                <a:moveTo>
                  <a:pt x="756538" y="0"/>
                </a:moveTo>
                <a:lnTo>
                  <a:pt x="0" y="968248"/>
                </a:lnTo>
                <a:lnTo>
                  <a:pt x="61087" y="1015873"/>
                </a:lnTo>
                <a:lnTo>
                  <a:pt x="817626" y="47625"/>
                </a:lnTo>
                <a:lnTo>
                  <a:pt x="756538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57712" y="4119562"/>
            <a:ext cx="142875" cy="1428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533775" y="5095874"/>
            <a:ext cx="704850" cy="908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533775" y="5095874"/>
            <a:ext cx="704850" cy="90805"/>
          </a:xfrm>
          <a:custGeom>
            <a:avLst/>
            <a:gdLst/>
            <a:ahLst/>
            <a:cxnLst/>
            <a:rect l="l" t="t" r="r" b="b"/>
            <a:pathLst>
              <a:path w="704850" h="90804">
                <a:moveTo>
                  <a:pt x="0" y="90804"/>
                </a:moveTo>
                <a:lnTo>
                  <a:pt x="704850" y="90804"/>
                </a:lnTo>
                <a:lnTo>
                  <a:pt x="7048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887720" y="2966719"/>
            <a:ext cx="704850" cy="908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887720" y="2966719"/>
            <a:ext cx="704850" cy="90805"/>
          </a:xfrm>
          <a:custGeom>
            <a:avLst/>
            <a:gdLst/>
            <a:ahLst/>
            <a:cxnLst/>
            <a:rect l="l" t="t" r="r" b="b"/>
            <a:pathLst>
              <a:path w="704850" h="90805">
                <a:moveTo>
                  <a:pt x="0" y="90804"/>
                </a:moveTo>
                <a:lnTo>
                  <a:pt x="704850" y="90804"/>
                </a:lnTo>
                <a:lnTo>
                  <a:pt x="7048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565525" y="4124451"/>
            <a:ext cx="273050" cy="76200"/>
          </a:xfrm>
          <a:custGeom>
            <a:avLst/>
            <a:gdLst/>
            <a:ahLst/>
            <a:cxnLst/>
            <a:rect l="l" t="t" r="r" b="b"/>
            <a:pathLst>
              <a:path w="273050" h="76200">
                <a:moveTo>
                  <a:pt x="260541" y="31750"/>
                </a:moveTo>
                <a:lnTo>
                  <a:pt x="212978" y="31750"/>
                </a:lnTo>
                <a:lnTo>
                  <a:pt x="215900" y="34543"/>
                </a:lnTo>
                <a:lnTo>
                  <a:pt x="215900" y="41655"/>
                </a:lnTo>
                <a:lnTo>
                  <a:pt x="213105" y="44450"/>
                </a:lnTo>
                <a:lnTo>
                  <a:pt x="196871" y="44481"/>
                </a:lnTo>
                <a:lnTo>
                  <a:pt x="196976" y="76199"/>
                </a:lnTo>
                <a:lnTo>
                  <a:pt x="273050" y="37973"/>
                </a:lnTo>
                <a:lnTo>
                  <a:pt x="260541" y="31750"/>
                </a:lnTo>
                <a:close/>
              </a:path>
              <a:path w="273050" h="76200">
                <a:moveTo>
                  <a:pt x="196828" y="31781"/>
                </a:moveTo>
                <a:lnTo>
                  <a:pt x="2794" y="32257"/>
                </a:lnTo>
                <a:lnTo>
                  <a:pt x="0" y="35178"/>
                </a:lnTo>
                <a:lnTo>
                  <a:pt x="0" y="42163"/>
                </a:lnTo>
                <a:lnTo>
                  <a:pt x="2921" y="44957"/>
                </a:lnTo>
                <a:lnTo>
                  <a:pt x="196871" y="44481"/>
                </a:lnTo>
                <a:lnTo>
                  <a:pt x="196828" y="31781"/>
                </a:lnTo>
                <a:close/>
              </a:path>
              <a:path w="273050" h="76200">
                <a:moveTo>
                  <a:pt x="212978" y="31750"/>
                </a:moveTo>
                <a:lnTo>
                  <a:pt x="196828" y="31781"/>
                </a:lnTo>
                <a:lnTo>
                  <a:pt x="196871" y="44481"/>
                </a:lnTo>
                <a:lnTo>
                  <a:pt x="213105" y="44450"/>
                </a:lnTo>
                <a:lnTo>
                  <a:pt x="215900" y="41655"/>
                </a:lnTo>
                <a:lnTo>
                  <a:pt x="215900" y="34543"/>
                </a:lnTo>
                <a:lnTo>
                  <a:pt x="212978" y="31750"/>
                </a:lnTo>
                <a:close/>
              </a:path>
              <a:path w="273050" h="76200">
                <a:moveTo>
                  <a:pt x="196723" y="0"/>
                </a:moveTo>
                <a:lnTo>
                  <a:pt x="196828" y="31781"/>
                </a:lnTo>
                <a:lnTo>
                  <a:pt x="260541" y="31750"/>
                </a:lnTo>
                <a:lnTo>
                  <a:pt x="1967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857625" y="4162424"/>
            <a:ext cx="9525" cy="933450"/>
          </a:xfrm>
          <a:custGeom>
            <a:avLst/>
            <a:gdLst/>
            <a:ahLst/>
            <a:cxnLst/>
            <a:rect l="l" t="t" r="r" b="b"/>
            <a:pathLst>
              <a:path w="9525" h="933450">
                <a:moveTo>
                  <a:pt x="9525" y="933449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565525" y="4276851"/>
            <a:ext cx="273050" cy="76200"/>
          </a:xfrm>
          <a:custGeom>
            <a:avLst/>
            <a:gdLst/>
            <a:ahLst/>
            <a:cxnLst/>
            <a:rect l="l" t="t" r="r" b="b"/>
            <a:pathLst>
              <a:path w="273050" h="76200">
                <a:moveTo>
                  <a:pt x="260541" y="31750"/>
                </a:moveTo>
                <a:lnTo>
                  <a:pt x="212978" y="31750"/>
                </a:lnTo>
                <a:lnTo>
                  <a:pt x="215900" y="34544"/>
                </a:lnTo>
                <a:lnTo>
                  <a:pt x="215900" y="41656"/>
                </a:lnTo>
                <a:lnTo>
                  <a:pt x="213105" y="44450"/>
                </a:lnTo>
                <a:lnTo>
                  <a:pt x="196871" y="44481"/>
                </a:lnTo>
                <a:lnTo>
                  <a:pt x="196976" y="76200"/>
                </a:lnTo>
                <a:lnTo>
                  <a:pt x="273050" y="37973"/>
                </a:lnTo>
                <a:lnTo>
                  <a:pt x="260541" y="31750"/>
                </a:lnTo>
                <a:close/>
              </a:path>
              <a:path w="273050" h="76200">
                <a:moveTo>
                  <a:pt x="196828" y="31781"/>
                </a:moveTo>
                <a:lnTo>
                  <a:pt x="2794" y="32258"/>
                </a:lnTo>
                <a:lnTo>
                  <a:pt x="0" y="35179"/>
                </a:lnTo>
                <a:lnTo>
                  <a:pt x="0" y="42164"/>
                </a:lnTo>
                <a:lnTo>
                  <a:pt x="2921" y="44958"/>
                </a:lnTo>
                <a:lnTo>
                  <a:pt x="196871" y="44481"/>
                </a:lnTo>
                <a:lnTo>
                  <a:pt x="196828" y="31781"/>
                </a:lnTo>
                <a:close/>
              </a:path>
              <a:path w="273050" h="76200">
                <a:moveTo>
                  <a:pt x="212978" y="31750"/>
                </a:moveTo>
                <a:lnTo>
                  <a:pt x="196828" y="31781"/>
                </a:lnTo>
                <a:lnTo>
                  <a:pt x="196871" y="44481"/>
                </a:lnTo>
                <a:lnTo>
                  <a:pt x="213105" y="44450"/>
                </a:lnTo>
                <a:lnTo>
                  <a:pt x="215900" y="41656"/>
                </a:lnTo>
                <a:lnTo>
                  <a:pt x="215900" y="34544"/>
                </a:lnTo>
                <a:lnTo>
                  <a:pt x="212978" y="31750"/>
                </a:lnTo>
                <a:close/>
              </a:path>
              <a:path w="273050" h="76200">
                <a:moveTo>
                  <a:pt x="196723" y="0"/>
                </a:moveTo>
                <a:lnTo>
                  <a:pt x="196828" y="31781"/>
                </a:lnTo>
                <a:lnTo>
                  <a:pt x="260541" y="31750"/>
                </a:lnTo>
                <a:lnTo>
                  <a:pt x="1967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565525" y="4429251"/>
            <a:ext cx="273050" cy="76200"/>
          </a:xfrm>
          <a:custGeom>
            <a:avLst/>
            <a:gdLst/>
            <a:ahLst/>
            <a:cxnLst/>
            <a:rect l="l" t="t" r="r" b="b"/>
            <a:pathLst>
              <a:path w="273050" h="76200">
                <a:moveTo>
                  <a:pt x="260541" y="31750"/>
                </a:moveTo>
                <a:lnTo>
                  <a:pt x="212978" y="31750"/>
                </a:lnTo>
                <a:lnTo>
                  <a:pt x="215900" y="34544"/>
                </a:lnTo>
                <a:lnTo>
                  <a:pt x="215900" y="41656"/>
                </a:lnTo>
                <a:lnTo>
                  <a:pt x="213105" y="44450"/>
                </a:lnTo>
                <a:lnTo>
                  <a:pt x="196871" y="44481"/>
                </a:lnTo>
                <a:lnTo>
                  <a:pt x="196976" y="76200"/>
                </a:lnTo>
                <a:lnTo>
                  <a:pt x="273050" y="37973"/>
                </a:lnTo>
                <a:lnTo>
                  <a:pt x="260541" y="31750"/>
                </a:lnTo>
                <a:close/>
              </a:path>
              <a:path w="273050" h="76200">
                <a:moveTo>
                  <a:pt x="196828" y="31781"/>
                </a:moveTo>
                <a:lnTo>
                  <a:pt x="2794" y="32258"/>
                </a:lnTo>
                <a:lnTo>
                  <a:pt x="0" y="35179"/>
                </a:lnTo>
                <a:lnTo>
                  <a:pt x="0" y="42164"/>
                </a:lnTo>
                <a:lnTo>
                  <a:pt x="2921" y="44958"/>
                </a:lnTo>
                <a:lnTo>
                  <a:pt x="196871" y="44481"/>
                </a:lnTo>
                <a:lnTo>
                  <a:pt x="196828" y="31781"/>
                </a:lnTo>
                <a:close/>
              </a:path>
              <a:path w="273050" h="76200">
                <a:moveTo>
                  <a:pt x="212978" y="31750"/>
                </a:moveTo>
                <a:lnTo>
                  <a:pt x="196828" y="31781"/>
                </a:lnTo>
                <a:lnTo>
                  <a:pt x="196871" y="44481"/>
                </a:lnTo>
                <a:lnTo>
                  <a:pt x="213105" y="44450"/>
                </a:lnTo>
                <a:lnTo>
                  <a:pt x="215900" y="41656"/>
                </a:lnTo>
                <a:lnTo>
                  <a:pt x="215900" y="34544"/>
                </a:lnTo>
                <a:lnTo>
                  <a:pt x="212978" y="31750"/>
                </a:lnTo>
                <a:close/>
              </a:path>
              <a:path w="273050" h="76200">
                <a:moveTo>
                  <a:pt x="196723" y="0"/>
                </a:moveTo>
                <a:lnTo>
                  <a:pt x="196828" y="31781"/>
                </a:lnTo>
                <a:lnTo>
                  <a:pt x="260541" y="31750"/>
                </a:lnTo>
                <a:lnTo>
                  <a:pt x="1967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565525" y="4581651"/>
            <a:ext cx="273050" cy="76200"/>
          </a:xfrm>
          <a:custGeom>
            <a:avLst/>
            <a:gdLst/>
            <a:ahLst/>
            <a:cxnLst/>
            <a:rect l="l" t="t" r="r" b="b"/>
            <a:pathLst>
              <a:path w="273050" h="76200">
                <a:moveTo>
                  <a:pt x="260541" y="31750"/>
                </a:moveTo>
                <a:lnTo>
                  <a:pt x="212978" y="31750"/>
                </a:lnTo>
                <a:lnTo>
                  <a:pt x="215900" y="34544"/>
                </a:lnTo>
                <a:lnTo>
                  <a:pt x="215900" y="41656"/>
                </a:lnTo>
                <a:lnTo>
                  <a:pt x="213105" y="44450"/>
                </a:lnTo>
                <a:lnTo>
                  <a:pt x="196871" y="44481"/>
                </a:lnTo>
                <a:lnTo>
                  <a:pt x="196976" y="76200"/>
                </a:lnTo>
                <a:lnTo>
                  <a:pt x="273050" y="37973"/>
                </a:lnTo>
                <a:lnTo>
                  <a:pt x="260541" y="31750"/>
                </a:lnTo>
                <a:close/>
              </a:path>
              <a:path w="273050" h="76200">
                <a:moveTo>
                  <a:pt x="196828" y="31781"/>
                </a:moveTo>
                <a:lnTo>
                  <a:pt x="2794" y="32258"/>
                </a:lnTo>
                <a:lnTo>
                  <a:pt x="0" y="35179"/>
                </a:lnTo>
                <a:lnTo>
                  <a:pt x="0" y="42164"/>
                </a:lnTo>
                <a:lnTo>
                  <a:pt x="2921" y="44958"/>
                </a:lnTo>
                <a:lnTo>
                  <a:pt x="196871" y="44481"/>
                </a:lnTo>
                <a:lnTo>
                  <a:pt x="196828" y="31781"/>
                </a:lnTo>
                <a:close/>
              </a:path>
              <a:path w="273050" h="76200">
                <a:moveTo>
                  <a:pt x="212978" y="31750"/>
                </a:moveTo>
                <a:lnTo>
                  <a:pt x="196828" y="31781"/>
                </a:lnTo>
                <a:lnTo>
                  <a:pt x="196871" y="44481"/>
                </a:lnTo>
                <a:lnTo>
                  <a:pt x="213105" y="44450"/>
                </a:lnTo>
                <a:lnTo>
                  <a:pt x="215900" y="41656"/>
                </a:lnTo>
                <a:lnTo>
                  <a:pt x="215900" y="34544"/>
                </a:lnTo>
                <a:lnTo>
                  <a:pt x="212978" y="31750"/>
                </a:lnTo>
                <a:close/>
              </a:path>
              <a:path w="273050" h="76200">
                <a:moveTo>
                  <a:pt x="196723" y="0"/>
                </a:moveTo>
                <a:lnTo>
                  <a:pt x="196828" y="31781"/>
                </a:lnTo>
                <a:lnTo>
                  <a:pt x="260541" y="31750"/>
                </a:lnTo>
                <a:lnTo>
                  <a:pt x="1967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565525" y="4734051"/>
            <a:ext cx="273050" cy="76200"/>
          </a:xfrm>
          <a:custGeom>
            <a:avLst/>
            <a:gdLst/>
            <a:ahLst/>
            <a:cxnLst/>
            <a:rect l="l" t="t" r="r" b="b"/>
            <a:pathLst>
              <a:path w="273050" h="76200">
                <a:moveTo>
                  <a:pt x="260541" y="31750"/>
                </a:moveTo>
                <a:lnTo>
                  <a:pt x="212978" y="31750"/>
                </a:lnTo>
                <a:lnTo>
                  <a:pt x="215900" y="34544"/>
                </a:lnTo>
                <a:lnTo>
                  <a:pt x="215900" y="41656"/>
                </a:lnTo>
                <a:lnTo>
                  <a:pt x="213105" y="44450"/>
                </a:lnTo>
                <a:lnTo>
                  <a:pt x="196871" y="44481"/>
                </a:lnTo>
                <a:lnTo>
                  <a:pt x="196976" y="76200"/>
                </a:lnTo>
                <a:lnTo>
                  <a:pt x="273050" y="37973"/>
                </a:lnTo>
                <a:lnTo>
                  <a:pt x="260541" y="31750"/>
                </a:lnTo>
                <a:close/>
              </a:path>
              <a:path w="273050" h="76200">
                <a:moveTo>
                  <a:pt x="196828" y="31781"/>
                </a:moveTo>
                <a:lnTo>
                  <a:pt x="2794" y="32258"/>
                </a:lnTo>
                <a:lnTo>
                  <a:pt x="0" y="35179"/>
                </a:lnTo>
                <a:lnTo>
                  <a:pt x="0" y="42164"/>
                </a:lnTo>
                <a:lnTo>
                  <a:pt x="2921" y="44958"/>
                </a:lnTo>
                <a:lnTo>
                  <a:pt x="196871" y="44481"/>
                </a:lnTo>
                <a:lnTo>
                  <a:pt x="196828" y="31781"/>
                </a:lnTo>
                <a:close/>
              </a:path>
              <a:path w="273050" h="76200">
                <a:moveTo>
                  <a:pt x="212978" y="31750"/>
                </a:moveTo>
                <a:lnTo>
                  <a:pt x="196828" y="31781"/>
                </a:lnTo>
                <a:lnTo>
                  <a:pt x="196871" y="44481"/>
                </a:lnTo>
                <a:lnTo>
                  <a:pt x="213105" y="44450"/>
                </a:lnTo>
                <a:lnTo>
                  <a:pt x="215900" y="41656"/>
                </a:lnTo>
                <a:lnTo>
                  <a:pt x="215900" y="34544"/>
                </a:lnTo>
                <a:lnTo>
                  <a:pt x="212978" y="31750"/>
                </a:lnTo>
                <a:close/>
              </a:path>
              <a:path w="273050" h="76200">
                <a:moveTo>
                  <a:pt x="196723" y="0"/>
                </a:moveTo>
                <a:lnTo>
                  <a:pt x="196828" y="31781"/>
                </a:lnTo>
                <a:lnTo>
                  <a:pt x="260541" y="31750"/>
                </a:lnTo>
                <a:lnTo>
                  <a:pt x="1967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565525" y="4886451"/>
            <a:ext cx="273050" cy="76200"/>
          </a:xfrm>
          <a:custGeom>
            <a:avLst/>
            <a:gdLst/>
            <a:ahLst/>
            <a:cxnLst/>
            <a:rect l="l" t="t" r="r" b="b"/>
            <a:pathLst>
              <a:path w="273050" h="76200">
                <a:moveTo>
                  <a:pt x="260541" y="31750"/>
                </a:moveTo>
                <a:lnTo>
                  <a:pt x="212978" y="31750"/>
                </a:lnTo>
                <a:lnTo>
                  <a:pt x="215900" y="34544"/>
                </a:lnTo>
                <a:lnTo>
                  <a:pt x="215900" y="41656"/>
                </a:lnTo>
                <a:lnTo>
                  <a:pt x="213105" y="44450"/>
                </a:lnTo>
                <a:lnTo>
                  <a:pt x="196871" y="44481"/>
                </a:lnTo>
                <a:lnTo>
                  <a:pt x="196976" y="76200"/>
                </a:lnTo>
                <a:lnTo>
                  <a:pt x="273050" y="37973"/>
                </a:lnTo>
                <a:lnTo>
                  <a:pt x="260541" y="31750"/>
                </a:lnTo>
                <a:close/>
              </a:path>
              <a:path w="273050" h="76200">
                <a:moveTo>
                  <a:pt x="196828" y="31781"/>
                </a:moveTo>
                <a:lnTo>
                  <a:pt x="2794" y="32258"/>
                </a:lnTo>
                <a:lnTo>
                  <a:pt x="0" y="35179"/>
                </a:lnTo>
                <a:lnTo>
                  <a:pt x="0" y="42164"/>
                </a:lnTo>
                <a:lnTo>
                  <a:pt x="2921" y="44958"/>
                </a:lnTo>
                <a:lnTo>
                  <a:pt x="196871" y="44481"/>
                </a:lnTo>
                <a:lnTo>
                  <a:pt x="196828" y="31781"/>
                </a:lnTo>
                <a:close/>
              </a:path>
              <a:path w="273050" h="76200">
                <a:moveTo>
                  <a:pt x="212978" y="31750"/>
                </a:moveTo>
                <a:lnTo>
                  <a:pt x="196828" y="31781"/>
                </a:lnTo>
                <a:lnTo>
                  <a:pt x="196871" y="44481"/>
                </a:lnTo>
                <a:lnTo>
                  <a:pt x="213105" y="44450"/>
                </a:lnTo>
                <a:lnTo>
                  <a:pt x="215900" y="41656"/>
                </a:lnTo>
                <a:lnTo>
                  <a:pt x="215900" y="34544"/>
                </a:lnTo>
                <a:lnTo>
                  <a:pt x="212978" y="31750"/>
                </a:lnTo>
                <a:close/>
              </a:path>
              <a:path w="273050" h="76200">
                <a:moveTo>
                  <a:pt x="196723" y="0"/>
                </a:moveTo>
                <a:lnTo>
                  <a:pt x="196828" y="31781"/>
                </a:lnTo>
                <a:lnTo>
                  <a:pt x="260541" y="31750"/>
                </a:lnTo>
                <a:lnTo>
                  <a:pt x="1967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565525" y="5038851"/>
            <a:ext cx="273050" cy="76200"/>
          </a:xfrm>
          <a:custGeom>
            <a:avLst/>
            <a:gdLst/>
            <a:ahLst/>
            <a:cxnLst/>
            <a:rect l="l" t="t" r="r" b="b"/>
            <a:pathLst>
              <a:path w="273050" h="76200">
                <a:moveTo>
                  <a:pt x="260541" y="31750"/>
                </a:moveTo>
                <a:lnTo>
                  <a:pt x="212978" y="31750"/>
                </a:lnTo>
                <a:lnTo>
                  <a:pt x="215900" y="34544"/>
                </a:lnTo>
                <a:lnTo>
                  <a:pt x="215900" y="41656"/>
                </a:lnTo>
                <a:lnTo>
                  <a:pt x="213105" y="44450"/>
                </a:lnTo>
                <a:lnTo>
                  <a:pt x="196871" y="44481"/>
                </a:lnTo>
                <a:lnTo>
                  <a:pt x="196976" y="76200"/>
                </a:lnTo>
                <a:lnTo>
                  <a:pt x="273050" y="37973"/>
                </a:lnTo>
                <a:lnTo>
                  <a:pt x="260541" y="31750"/>
                </a:lnTo>
                <a:close/>
              </a:path>
              <a:path w="273050" h="76200">
                <a:moveTo>
                  <a:pt x="196828" y="31781"/>
                </a:moveTo>
                <a:lnTo>
                  <a:pt x="2794" y="32258"/>
                </a:lnTo>
                <a:lnTo>
                  <a:pt x="0" y="35179"/>
                </a:lnTo>
                <a:lnTo>
                  <a:pt x="0" y="42164"/>
                </a:lnTo>
                <a:lnTo>
                  <a:pt x="2921" y="44958"/>
                </a:lnTo>
                <a:lnTo>
                  <a:pt x="196871" y="44481"/>
                </a:lnTo>
                <a:lnTo>
                  <a:pt x="196828" y="31781"/>
                </a:lnTo>
                <a:close/>
              </a:path>
              <a:path w="273050" h="76200">
                <a:moveTo>
                  <a:pt x="212978" y="31750"/>
                </a:moveTo>
                <a:lnTo>
                  <a:pt x="196828" y="31781"/>
                </a:lnTo>
                <a:lnTo>
                  <a:pt x="196871" y="44481"/>
                </a:lnTo>
                <a:lnTo>
                  <a:pt x="213105" y="44450"/>
                </a:lnTo>
                <a:lnTo>
                  <a:pt x="215900" y="41656"/>
                </a:lnTo>
                <a:lnTo>
                  <a:pt x="215900" y="34544"/>
                </a:lnTo>
                <a:lnTo>
                  <a:pt x="212978" y="31750"/>
                </a:lnTo>
                <a:close/>
              </a:path>
              <a:path w="273050" h="76200">
                <a:moveTo>
                  <a:pt x="196723" y="0"/>
                </a:moveTo>
                <a:lnTo>
                  <a:pt x="196828" y="31781"/>
                </a:lnTo>
                <a:lnTo>
                  <a:pt x="260541" y="31750"/>
                </a:lnTo>
                <a:lnTo>
                  <a:pt x="19672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571875" y="4163059"/>
            <a:ext cx="19050" cy="913765"/>
          </a:xfrm>
          <a:custGeom>
            <a:avLst/>
            <a:gdLst/>
            <a:ahLst/>
            <a:cxnLst/>
            <a:rect l="l" t="t" r="r" b="b"/>
            <a:pathLst>
              <a:path w="19050" h="913764">
                <a:moveTo>
                  <a:pt x="0" y="0"/>
                </a:moveTo>
                <a:lnTo>
                  <a:pt x="19050" y="91376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247388" y="4018914"/>
            <a:ext cx="76200" cy="476884"/>
          </a:xfrm>
          <a:custGeom>
            <a:avLst/>
            <a:gdLst/>
            <a:ahLst/>
            <a:cxnLst/>
            <a:rect l="l" t="t" r="r" b="b"/>
            <a:pathLst>
              <a:path w="76200" h="476885">
                <a:moveTo>
                  <a:pt x="31729" y="400685"/>
                </a:moveTo>
                <a:lnTo>
                  <a:pt x="0" y="400685"/>
                </a:lnTo>
                <a:lnTo>
                  <a:pt x="38226" y="476885"/>
                </a:lnTo>
                <a:lnTo>
                  <a:pt x="66706" y="419735"/>
                </a:lnTo>
                <a:lnTo>
                  <a:pt x="34671" y="419735"/>
                </a:lnTo>
                <a:lnTo>
                  <a:pt x="31750" y="416941"/>
                </a:lnTo>
                <a:lnTo>
                  <a:pt x="31729" y="400685"/>
                </a:lnTo>
                <a:close/>
              </a:path>
              <a:path w="76200" h="476885">
                <a:moveTo>
                  <a:pt x="41148" y="0"/>
                </a:moveTo>
                <a:lnTo>
                  <a:pt x="34036" y="0"/>
                </a:lnTo>
                <a:lnTo>
                  <a:pt x="31241" y="2794"/>
                </a:lnTo>
                <a:lnTo>
                  <a:pt x="31750" y="416941"/>
                </a:lnTo>
                <a:lnTo>
                  <a:pt x="34671" y="419735"/>
                </a:lnTo>
                <a:lnTo>
                  <a:pt x="41656" y="419735"/>
                </a:lnTo>
                <a:lnTo>
                  <a:pt x="44450" y="416941"/>
                </a:lnTo>
                <a:lnTo>
                  <a:pt x="43941" y="6350"/>
                </a:lnTo>
                <a:lnTo>
                  <a:pt x="43941" y="2794"/>
                </a:lnTo>
                <a:lnTo>
                  <a:pt x="41148" y="0"/>
                </a:lnTo>
                <a:close/>
              </a:path>
              <a:path w="76200" h="476885">
                <a:moveTo>
                  <a:pt x="76200" y="400685"/>
                </a:moveTo>
                <a:lnTo>
                  <a:pt x="44434" y="400685"/>
                </a:lnTo>
                <a:lnTo>
                  <a:pt x="44450" y="416941"/>
                </a:lnTo>
                <a:lnTo>
                  <a:pt x="41656" y="419735"/>
                </a:lnTo>
                <a:lnTo>
                  <a:pt x="66706" y="419735"/>
                </a:lnTo>
                <a:lnTo>
                  <a:pt x="76200" y="4006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4081653" y="4869306"/>
            <a:ext cx="1289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546472" y="3912234"/>
            <a:ext cx="1225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099809" y="3826890"/>
            <a:ext cx="1206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27736" y="356013"/>
            <a:ext cx="6709409" cy="2966720"/>
          </a:xfrm>
          <a:prstGeom prst="rect">
            <a:avLst/>
          </a:prstGeom>
        </p:spPr>
        <p:txBody>
          <a:bodyPr wrap="square" lIns="0" tIns="838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60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 marL="257810">
              <a:lnSpc>
                <a:spcPct val="100000"/>
              </a:lnSpc>
              <a:spcBef>
                <a:spcPts val="50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               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257810">
              <a:lnSpc>
                <a:spcPct val="100000"/>
              </a:lnSpc>
              <a:spcBef>
                <a:spcPts val="1215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97">
                <a:latin typeface="Cambria Math"/>
                <a:cs typeface="Cambria Math"/>
              </a:rPr>
              <a:t> </a:t>
            </a:r>
            <a:r>
              <a:rPr dirty="0" baseline="-16666" sz="1500" spc="705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               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257810" marR="139065">
              <a:lnSpc>
                <a:spcPct val="110700"/>
              </a:lnSpc>
              <a:spcBef>
                <a:spcPts val="969"/>
              </a:spcBef>
            </a:pPr>
            <a:r>
              <a:rPr dirty="0" sz="1400" spc="-5">
                <a:latin typeface="Times New Roman"/>
                <a:cs typeface="Times New Roman"/>
              </a:rPr>
              <a:t>Now, </a:t>
            </a:r>
            <a:r>
              <a:rPr dirty="0" sz="1400">
                <a:latin typeface="Times New Roman"/>
                <a:cs typeface="Times New Roman"/>
              </a:rPr>
              <a:t>all </a:t>
            </a:r>
            <a:r>
              <a:rPr dirty="0" sz="1400" spc="-5">
                <a:latin typeface="Times New Roman"/>
                <a:cs typeface="Times New Roman"/>
              </a:rPr>
              <a:t>moments are determined. Therefore, all horizontal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vertical reactions </a:t>
            </a:r>
            <a:r>
              <a:rPr dirty="0" sz="1400" spc="-10">
                <a:latin typeface="Times New Roman"/>
                <a:cs typeface="Times New Roman"/>
              </a:rPr>
              <a:t>can </a:t>
            </a:r>
            <a:r>
              <a:rPr dirty="0" sz="1400">
                <a:latin typeface="Times New Roman"/>
                <a:cs typeface="Times New Roman"/>
              </a:rPr>
              <a:t>be  easily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determined.</a:t>
            </a:r>
            <a:endParaRPr sz="1400">
              <a:latin typeface="Times New Roman"/>
              <a:cs typeface="Times New Roman"/>
            </a:endParaRPr>
          </a:p>
          <a:p>
            <a:pPr marL="257810">
              <a:lnSpc>
                <a:spcPct val="100000"/>
              </a:lnSpc>
              <a:spcBef>
                <a:spcPts val="1165"/>
              </a:spcBef>
            </a:pPr>
            <a:r>
              <a:rPr dirty="0" sz="1400">
                <a:latin typeface="Times New Roman"/>
                <a:cs typeface="Times New Roman"/>
              </a:rPr>
              <a:t>3- </a:t>
            </a:r>
            <a:r>
              <a:rPr dirty="0" sz="1400" spc="-5">
                <a:latin typeface="Times New Roman"/>
                <a:cs typeface="Times New Roman"/>
              </a:rPr>
              <a:t>Frame with </a:t>
            </a:r>
            <a:r>
              <a:rPr dirty="0" sz="1400">
                <a:latin typeface="Times New Roman"/>
                <a:cs typeface="Times New Roman"/>
              </a:rPr>
              <a:t>side</a:t>
            </a:r>
            <a:r>
              <a:rPr dirty="0" sz="1400" spc="-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sway</a:t>
            </a:r>
            <a:endParaRPr sz="1400">
              <a:latin typeface="Times New Roman"/>
              <a:cs typeface="Times New Roman"/>
            </a:endParaRPr>
          </a:p>
          <a:p>
            <a:pPr marL="29209">
              <a:lnSpc>
                <a:spcPct val="100000"/>
              </a:lnSpc>
              <a:spcBef>
                <a:spcPts val="1175"/>
              </a:spcBef>
            </a:pPr>
            <a:r>
              <a:rPr dirty="0" sz="1400" spc="-5">
                <a:latin typeface="Times New Roman"/>
                <a:cs typeface="Times New Roman"/>
              </a:rPr>
              <a:t>Example:- </a:t>
            </a:r>
            <a:r>
              <a:rPr dirty="0" sz="1400" spc="-10">
                <a:latin typeface="Times New Roman"/>
                <a:cs typeface="Times New Roman"/>
              </a:rPr>
              <a:t>analyze </a:t>
            </a:r>
            <a:r>
              <a:rPr dirty="0" sz="1400">
                <a:latin typeface="Times New Roman"/>
                <a:cs typeface="Times New Roman"/>
              </a:rPr>
              <a:t>the beam using </a:t>
            </a:r>
            <a:r>
              <a:rPr dirty="0" sz="1400" spc="-5">
                <a:latin typeface="Times New Roman"/>
                <a:cs typeface="Times New Roman"/>
              </a:rPr>
              <a:t>moment distribution. Take </a:t>
            </a:r>
            <a:r>
              <a:rPr dirty="0" sz="1400">
                <a:latin typeface="Times New Roman"/>
                <a:cs typeface="Times New Roman"/>
              </a:rPr>
              <a:t>EI=1.5(10</a:t>
            </a:r>
            <a:r>
              <a:rPr dirty="0" baseline="40123" sz="1350">
                <a:latin typeface="Times New Roman"/>
                <a:cs typeface="Times New Roman"/>
              </a:rPr>
              <a:t>4</a:t>
            </a:r>
            <a:r>
              <a:rPr dirty="0" sz="1400">
                <a:latin typeface="Times New Roman"/>
                <a:cs typeface="Times New Roman"/>
              </a:rPr>
              <a:t>)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kN.m</a:t>
            </a:r>
            <a:r>
              <a:rPr dirty="0" baseline="40123" sz="1350" spc="-15">
                <a:latin typeface="Times New Roman"/>
                <a:cs typeface="Times New Roman"/>
              </a:rPr>
              <a:t>2</a:t>
            </a:r>
            <a:endParaRPr baseline="40123" sz="13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>
              <a:latin typeface="Times New Roman"/>
              <a:cs typeface="Times New Roman"/>
            </a:endParaRPr>
          </a:p>
          <a:p>
            <a:pPr algn="r" marR="563880">
              <a:lnSpc>
                <a:spcPct val="100000"/>
              </a:lnSpc>
            </a:pPr>
            <a:r>
              <a:rPr dirty="0" sz="1400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317872" y="4517262"/>
            <a:ext cx="850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I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223128" y="4245990"/>
            <a:ext cx="3086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1.5I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442709" y="3474846"/>
            <a:ext cx="1758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">
                <a:latin typeface="Times New Roman"/>
                <a:cs typeface="Times New Roman"/>
              </a:rPr>
              <a:t>2I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889630" y="4322190"/>
            <a:ext cx="5848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6</a:t>
            </a:r>
            <a:r>
              <a:rPr dirty="0" sz="1400" spc="-8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KN/M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946016" y="3797934"/>
            <a:ext cx="41338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1</a:t>
            </a:r>
            <a:r>
              <a:rPr dirty="0" sz="1400" spc="-10">
                <a:latin typeface="Calibri"/>
                <a:cs typeface="Calibri"/>
              </a:rPr>
              <a:t>8</a:t>
            </a:r>
            <a:r>
              <a:rPr dirty="0" sz="1400">
                <a:latin typeface="Calibri"/>
                <a:cs typeface="Calibri"/>
              </a:rPr>
              <a:t>KN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533775" y="5423534"/>
            <a:ext cx="704850" cy="908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533775" y="5423534"/>
            <a:ext cx="704850" cy="90805"/>
          </a:xfrm>
          <a:custGeom>
            <a:avLst/>
            <a:gdLst/>
            <a:ahLst/>
            <a:cxnLst/>
            <a:rect l="l" t="t" r="r" b="b"/>
            <a:pathLst>
              <a:path w="704850" h="90804">
                <a:moveTo>
                  <a:pt x="0" y="90804"/>
                </a:moveTo>
                <a:lnTo>
                  <a:pt x="704850" y="90804"/>
                </a:lnTo>
                <a:lnTo>
                  <a:pt x="7048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669405" y="5158104"/>
            <a:ext cx="350520" cy="0"/>
          </a:xfrm>
          <a:custGeom>
            <a:avLst/>
            <a:gdLst/>
            <a:ahLst/>
            <a:cxnLst/>
            <a:rect l="l" t="t" r="r" b="b"/>
            <a:pathLst>
              <a:path w="350520" h="0">
                <a:moveTo>
                  <a:pt x="0" y="0"/>
                </a:moveTo>
                <a:lnTo>
                  <a:pt x="35052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669405" y="4229099"/>
            <a:ext cx="350520" cy="0"/>
          </a:xfrm>
          <a:custGeom>
            <a:avLst/>
            <a:gdLst/>
            <a:ahLst/>
            <a:cxnLst/>
            <a:rect l="l" t="t" r="r" b="b"/>
            <a:pathLst>
              <a:path w="350520" h="0">
                <a:moveTo>
                  <a:pt x="0" y="0"/>
                </a:moveTo>
                <a:lnTo>
                  <a:pt x="35052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6669405" y="3057524"/>
            <a:ext cx="350520" cy="0"/>
          </a:xfrm>
          <a:custGeom>
            <a:avLst/>
            <a:gdLst/>
            <a:ahLst/>
            <a:cxnLst/>
            <a:rect l="l" t="t" r="r" b="b"/>
            <a:pathLst>
              <a:path w="350520" h="0">
                <a:moveTo>
                  <a:pt x="0" y="0"/>
                </a:moveTo>
                <a:lnTo>
                  <a:pt x="35052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6848475" y="3057524"/>
            <a:ext cx="0" cy="2418715"/>
          </a:xfrm>
          <a:custGeom>
            <a:avLst/>
            <a:gdLst/>
            <a:ahLst/>
            <a:cxnLst/>
            <a:rect l="l" t="t" r="r" b="b"/>
            <a:pathLst>
              <a:path w="0" h="2418715">
                <a:moveTo>
                  <a:pt x="0" y="0"/>
                </a:moveTo>
                <a:lnTo>
                  <a:pt x="0" y="241871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669405" y="5476239"/>
            <a:ext cx="350520" cy="0"/>
          </a:xfrm>
          <a:custGeom>
            <a:avLst/>
            <a:gdLst/>
            <a:ahLst/>
            <a:cxnLst/>
            <a:rect l="l" t="t" r="r" b="b"/>
            <a:pathLst>
              <a:path w="350520" h="0">
                <a:moveTo>
                  <a:pt x="0" y="0"/>
                </a:moveTo>
                <a:lnTo>
                  <a:pt x="35052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6845045" y="3430650"/>
            <a:ext cx="2070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25793" sz="2100" spc="-7">
                <a:latin typeface="Calibri"/>
                <a:cs typeface="Calibri"/>
              </a:rPr>
              <a:t>4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845045" y="4477638"/>
            <a:ext cx="2070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25793" sz="2100" spc="-7">
                <a:latin typeface="Calibri"/>
                <a:cs typeface="Calibri"/>
              </a:rPr>
              <a:t>4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854190" y="5102478"/>
            <a:ext cx="25590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25793" sz="2100" spc="-7">
                <a:latin typeface="Calibri"/>
                <a:cs typeface="Calibri"/>
              </a:rPr>
              <a:t>1</a:t>
            </a:r>
            <a:r>
              <a:rPr dirty="0" sz="900">
                <a:latin typeface="Calibri"/>
                <a:cs typeface="Calibri"/>
              </a:rPr>
              <a:t>cm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6362700" y="5415914"/>
            <a:ext cx="0" cy="403860"/>
          </a:xfrm>
          <a:custGeom>
            <a:avLst/>
            <a:gdLst/>
            <a:ahLst/>
            <a:cxnLst/>
            <a:rect l="l" t="t" r="r" b="b"/>
            <a:pathLst>
              <a:path w="0" h="403860">
                <a:moveTo>
                  <a:pt x="0" y="0"/>
                </a:moveTo>
                <a:lnTo>
                  <a:pt x="0" y="40386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581525" y="5415914"/>
            <a:ext cx="0" cy="403860"/>
          </a:xfrm>
          <a:custGeom>
            <a:avLst/>
            <a:gdLst/>
            <a:ahLst/>
            <a:cxnLst/>
            <a:rect l="l" t="t" r="r" b="b"/>
            <a:pathLst>
              <a:path w="0" h="403860">
                <a:moveTo>
                  <a:pt x="0" y="0"/>
                </a:moveTo>
                <a:lnTo>
                  <a:pt x="0" y="40386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3867150" y="5415914"/>
            <a:ext cx="0" cy="403860"/>
          </a:xfrm>
          <a:custGeom>
            <a:avLst/>
            <a:gdLst/>
            <a:ahLst/>
            <a:cxnLst/>
            <a:rect l="l" t="t" r="r" b="b"/>
            <a:pathLst>
              <a:path w="0" h="403860">
                <a:moveTo>
                  <a:pt x="0" y="0"/>
                </a:moveTo>
                <a:lnTo>
                  <a:pt x="0" y="40386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867150" y="5557519"/>
            <a:ext cx="2495550" cy="0"/>
          </a:xfrm>
          <a:custGeom>
            <a:avLst/>
            <a:gdLst/>
            <a:ahLst/>
            <a:cxnLst/>
            <a:rect l="l" t="t" r="r" b="b"/>
            <a:pathLst>
              <a:path w="2495550" h="0">
                <a:moveTo>
                  <a:pt x="0" y="0"/>
                </a:moveTo>
                <a:lnTo>
                  <a:pt x="24955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3939666" y="5502020"/>
            <a:ext cx="2070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25793" sz="2100" spc="-7">
                <a:latin typeface="Calibri"/>
                <a:cs typeface="Calibri"/>
              </a:rPr>
              <a:t>2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4295775" y="5415914"/>
            <a:ext cx="0" cy="403860"/>
          </a:xfrm>
          <a:custGeom>
            <a:avLst/>
            <a:gdLst/>
            <a:ahLst/>
            <a:cxnLst/>
            <a:rect l="l" t="t" r="r" b="b"/>
            <a:pathLst>
              <a:path w="0" h="403860">
                <a:moveTo>
                  <a:pt x="0" y="0"/>
                </a:moveTo>
                <a:lnTo>
                  <a:pt x="0" y="40386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4317872" y="5457824"/>
            <a:ext cx="2070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25793" sz="2100" spc="-7">
                <a:latin typeface="Calibri"/>
                <a:cs typeface="Calibri"/>
              </a:rPr>
              <a:t>1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223128" y="5502020"/>
            <a:ext cx="2070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25793" sz="2100" spc="-7">
                <a:latin typeface="Calibri"/>
                <a:cs typeface="Calibri"/>
              </a:rPr>
              <a:t>6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6332220" y="6167754"/>
            <a:ext cx="95250" cy="1085850"/>
          </a:xfrm>
          <a:custGeom>
            <a:avLst/>
            <a:gdLst/>
            <a:ahLst/>
            <a:cxnLst/>
            <a:rect l="l" t="t" r="r" b="b"/>
            <a:pathLst>
              <a:path w="95250" h="1085850">
                <a:moveTo>
                  <a:pt x="0" y="1085850"/>
                </a:moveTo>
                <a:lnTo>
                  <a:pt x="95250" y="1085850"/>
                </a:lnTo>
                <a:lnTo>
                  <a:pt x="95250" y="0"/>
                </a:lnTo>
                <a:lnTo>
                  <a:pt x="0" y="0"/>
                </a:lnTo>
                <a:lnTo>
                  <a:pt x="0" y="108585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646295" y="7253604"/>
            <a:ext cx="1781175" cy="95250"/>
          </a:xfrm>
          <a:custGeom>
            <a:avLst/>
            <a:gdLst/>
            <a:ahLst/>
            <a:cxnLst/>
            <a:rect l="l" t="t" r="r" b="b"/>
            <a:pathLst>
              <a:path w="1781175" h="95250">
                <a:moveTo>
                  <a:pt x="0" y="95250"/>
                </a:moveTo>
                <a:lnTo>
                  <a:pt x="1781175" y="95250"/>
                </a:lnTo>
                <a:lnTo>
                  <a:pt x="1781175" y="0"/>
                </a:lnTo>
                <a:lnTo>
                  <a:pt x="0" y="0"/>
                </a:lnTo>
                <a:lnTo>
                  <a:pt x="0" y="9525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912996" y="7241920"/>
            <a:ext cx="817880" cy="1016000"/>
          </a:xfrm>
          <a:custGeom>
            <a:avLst/>
            <a:gdLst/>
            <a:ahLst/>
            <a:cxnLst/>
            <a:rect l="l" t="t" r="r" b="b"/>
            <a:pathLst>
              <a:path w="817879" h="1016000">
                <a:moveTo>
                  <a:pt x="756538" y="0"/>
                </a:moveTo>
                <a:lnTo>
                  <a:pt x="0" y="968248"/>
                </a:lnTo>
                <a:lnTo>
                  <a:pt x="61087" y="1015873"/>
                </a:lnTo>
                <a:lnTo>
                  <a:pt x="817626" y="47625"/>
                </a:lnTo>
                <a:lnTo>
                  <a:pt x="756538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4622482" y="7229792"/>
            <a:ext cx="142875" cy="1428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598545" y="8206104"/>
            <a:ext cx="704850" cy="9080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3598545" y="8206104"/>
            <a:ext cx="704850" cy="90805"/>
          </a:xfrm>
          <a:custGeom>
            <a:avLst/>
            <a:gdLst/>
            <a:ahLst/>
            <a:cxnLst/>
            <a:rect l="l" t="t" r="r" b="b"/>
            <a:pathLst>
              <a:path w="704850" h="90804">
                <a:moveTo>
                  <a:pt x="0" y="90804"/>
                </a:moveTo>
                <a:lnTo>
                  <a:pt x="704850" y="90804"/>
                </a:lnTo>
                <a:lnTo>
                  <a:pt x="7048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5952490" y="6076949"/>
            <a:ext cx="704850" cy="9080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5952490" y="6076949"/>
            <a:ext cx="704850" cy="90805"/>
          </a:xfrm>
          <a:custGeom>
            <a:avLst/>
            <a:gdLst/>
            <a:ahLst/>
            <a:cxnLst/>
            <a:rect l="l" t="t" r="r" b="b"/>
            <a:pathLst>
              <a:path w="704850" h="90804">
                <a:moveTo>
                  <a:pt x="0" y="90804"/>
                </a:moveTo>
                <a:lnTo>
                  <a:pt x="704850" y="90804"/>
                </a:lnTo>
                <a:lnTo>
                  <a:pt x="7048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3630295" y="7234681"/>
            <a:ext cx="273050" cy="76200"/>
          </a:xfrm>
          <a:custGeom>
            <a:avLst/>
            <a:gdLst/>
            <a:ahLst/>
            <a:cxnLst/>
            <a:rect l="l" t="t" r="r" b="b"/>
            <a:pathLst>
              <a:path w="273050" h="76200">
                <a:moveTo>
                  <a:pt x="260541" y="31750"/>
                </a:moveTo>
                <a:lnTo>
                  <a:pt x="212978" y="31750"/>
                </a:lnTo>
                <a:lnTo>
                  <a:pt x="215900" y="34543"/>
                </a:lnTo>
                <a:lnTo>
                  <a:pt x="215900" y="41655"/>
                </a:lnTo>
                <a:lnTo>
                  <a:pt x="213105" y="44450"/>
                </a:lnTo>
                <a:lnTo>
                  <a:pt x="196871" y="44481"/>
                </a:lnTo>
                <a:lnTo>
                  <a:pt x="196976" y="76200"/>
                </a:lnTo>
                <a:lnTo>
                  <a:pt x="273050" y="37973"/>
                </a:lnTo>
                <a:lnTo>
                  <a:pt x="260541" y="31750"/>
                </a:lnTo>
                <a:close/>
              </a:path>
              <a:path w="273050" h="76200">
                <a:moveTo>
                  <a:pt x="196828" y="31781"/>
                </a:moveTo>
                <a:lnTo>
                  <a:pt x="2793" y="32257"/>
                </a:lnTo>
                <a:lnTo>
                  <a:pt x="0" y="35051"/>
                </a:lnTo>
                <a:lnTo>
                  <a:pt x="0" y="42163"/>
                </a:lnTo>
                <a:lnTo>
                  <a:pt x="2920" y="44957"/>
                </a:lnTo>
                <a:lnTo>
                  <a:pt x="196871" y="44481"/>
                </a:lnTo>
                <a:lnTo>
                  <a:pt x="196828" y="31781"/>
                </a:lnTo>
                <a:close/>
              </a:path>
              <a:path w="273050" h="76200">
                <a:moveTo>
                  <a:pt x="212978" y="31750"/>
                </a:moveTo>
                <a:lnTo>
                  <a:pt x="196828" y="31781"/>
                </a:lnTo>
                <a:lnTo>
                  <a:pt x="196871" y="44481"/>
                </a:lnTo>
                <a:lnTo>
                  <a:pt x="213105" y="44450"/>
                </a:lnTo>
                <a:lnTo>
                  <a:pt x="215900" y="41655"/>
                </a:lnTo>
                <a:lnTo>
                  <a:pt x="215900" y="34543"/>
                </a:lnTo>
                <a:lnTo>
                  <a:pt x="212978" y="31750"/>
                </a:lnTo>
                <a:close/>
              </a:path>
              <a:path w="273050" h="76200">
                <a:moveTo>
                  <a:pt x="196722" y="0"/>
                </a:moveTo>
                <a:lnTo>
                  <a:pt x="196828" y="31781"/>
                </a:lnTo>
                <a:lnTo>
                  <a:pt x="260541" y="31750"/>
                </a:lnTo>
                <a:lnTo>
                  <a:pt x="19672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3922395" y="7272654"/>
            <a:ext cx="9525" cy="933450"/>
          </a:xfrm>
          <a:custGeom>
            <a:avLst/>
            <a:gdLst/>
            <a:ahLst/>
            <a:cxnLst/>
            <a:rect l="l" t="t" r="r" b="b"/>
            <a:pathLst>
              <a:path w="9525" h="933450">
                <a:moveTo>
                  <a:pt x="9525" y="933449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3630295" y="7387081"/>
            <a:ext cx="273050" cy="76200"/>
          </a:xfrm>
          <a:custGeom>
            <a:avLst/>
            <a:gdLst/>
            <a:ahLst/>
            <a:cxnLst/>
            <a:rect l="l" t="t" r="r" b="b"/>
            <a:pathLst>
              <a:path w="273050" h="76200">
                <a:moveTo>
                  <a:pt x="260541" y="31750"/>
                </a:moveTo>
                <a:lnTo>
                  <a:pt x="212978" y="31750"/>
                </a:lnTo>
                <a:lnTo>
                  <a:pt x="215900" y="34543"/>
                </a:lnTo>
                <a:lnTo>
                  <a:pt x="215900" y="41655"/>
                </a:lnTo>
                <a:lnTo>
                  <a:pt x="213105" y="44450"/>
                </a:lnTo>
                <a:lnTo>
                  <a:pt x="196871" y="44481"/>
                </a:lnTo>
                <a:lnTo>
                  <a:pt x="196976" y="76200"/>
                </a:lnTo>
                <a:lnTo>
                  <a:pt x="273050" y="37973"/>
                </a:lnTo>
                <a:lnTo>
                  <a:pt x="260541" y="31750"/>
                </a:lnTo>
                <a:close/>
              </a:path>
              <a:path w="273050" h="76200">
                <a:moveTo>
                  <a:pt x="196828" y="31781"/>
                </a:moveTo>
                <a:lnTo>
                  <a:pt x="2793" y="32257"/>
                </a:lnTo>
                <a:lnTo>
                  <a:pt x="0" y="35051"/>
                </a:lnTo>
                <a:lnTo>
                  <a:pt x="0" y="42163"/>
                </a:lnTo>
                <a:lnTo>
                  <a:pt x="2920" y="44957"/>
                </a:lnTo>
                <a:lnTo>
                  <a:pt x="196871" y="44481"/>
                </a:lnTo>
                <a:lnTo>
                  <a:pt x="196828" y="31781"/>
                </a:lnTo>
                <a:close/>
              </a:path>
              <a:path w="273050" h="76200">
                <a:moveTo>
                  <a:pt x="212978" y="31750"/>
                </a:moveTo>
                <a:lnTo>
                  <a:pt x="196828" y="31781"/>
                </a:lnTo>
                <a:lnTo>
                  <a:pt x="196871" y="44481"/>
                </a:lnTo>
                <a:lnTo>
                  <a:pt x="213105" y="44450"/>
                </a:lnTo>
                <a:lnTo>
                  <a:pt x="215900" y="41655"/>
                </a:lnTo>
                <a:lnTo>
                  <a:pt x="215900" y="34543"/>
                </a:lnTo>
                <a:lnTo>
                  <a:pt x="212978" y="31750"/>
                </a:lnTo>
                <a:close/>
              </a:path>
              <a:path w="273050" h="76200">
                <a:moveTo>
                  <a:pt x="196722" y="0"/>
                </a:moveTo>
                <a:lnTo>
                  <a:pt x="196828" y="31781"/>
                </a:lnTo>
                <a:lnTo>
                  <a:pt x="260541" y="31750"/>
                </a:lnTo>
                <a:lnTo>
                  <a:pt x="19672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3630295" y="7539481"/>
            <a:ext cx="273050" cy="76200"/>
          </a:xfrm>
          <a:custGeom>
            <a:avLst/>
            <a:gdLst/>
            <a:ahLst/>
            <a:cxnLst/>
            <a:rect l="l" t="t" r="r" b="b"/>
            <a:pathLst>
              <a:path w="273050" h="76200">
                <a:moveTo>
                  <a:pt x="260541" y="31750"/>
                </a:moveTo>
                <a:lnTo>
                  <a:pt x="212978" y="31750"/>
                </a:lnTo>
                <a:lnTo>
                  <a:pt x="215900" y="34543"/>
                </a:lnTo>
                <a:lnTo>
                  <a:pt x="215900" y="41656"/>
                </a:lnTo>
                <a:lnTo>
                  <a:pt x="213105" y="44450"/>
                </a:lnTo>
                <a:lnTo>
                  <a:pt x="196871" y="44481"/>
                </a:lnTo>
                <a:lnTo>
                  <a:pt x="196976" y="76200"/>
                </a:lnTo>
                <a:lnTo>
                  <a:pt x="273050" y="37972"/>
                </a:lnTo>
                <a:lnTo>
                  <a:pt x="260541" y="31750"/>
                </a:lnTo>
                <a:close/>
              </a:path>
              <a:path w="273050" h="76200">
                <a:moveTo>
                  <a:pt x="196828" y="31781"/>
                </a:moveTo>
                <a:lnTo>
                  <a:pt x="2793" y="32257"/>
                </a:lnTo>
                <a:lnTo>
                  <a:pt x="0" y="35051"/>
                </a:lnTo>
                <a:lnTo>
                  <a:pt x="0" y="42163"/>
                </a:lnTo>
                <a:lnTo>
                  <a:pt x="2920" y="44957"/>
                </a:lnTo>
                <a:lnTo>
                  <a:pt x="196871" y="44481"/>
                </a:lnTo>
                <a:lnTo>
                  <a:pt x="196828" y="31781"/>
                </a:lnTo>
                <a:close/>
              </a:path>
              <a:path w="273050" h="76200">
                <a:moveTo>
                  <a:pt x="212978" y="31750"/>
                </a:moveTo>
                <a:lnTo>
                  <a:pt x="196828" y="31781"/>
                </a:lnTo>
                <a:lnTo>
                  <a:pt x="196871" y="44481"/>
                </a:lnTo>
                <a:lnTo>
                  <a:pt x="213105" y="44450"/>
                </a:lnTo>
                <a:lnTo>
                  <a:pt x="215900" y="41656"/>
                </a:lnTo>
                <a:lnTo>
                  <a:pt x="215900" y="34543"/>
                </a:lnTo>
                <a:lnTo>
                  <a:pt x="212978" y="31750"/>
                </a:lnTo>
                <a:close/>
              </a:path>
              <a:path w="273050" h="76200">
                <a:moveTo>
                  <a:pt x="196722" y="0"/>
                </a:moveTo>
                <a:lnTo>
                  <a:pt x="196828" y="31781"/>
                </a:lnTo>
                <a:lnTo>
                  <a:pt x="260541" y="31750"/>
                </a:lnTo>
                <a:lnTo>
                  <a:pt x="19672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3630295" y="7691881"/>
            <a:ext cx="273050" cy="76200"/>
          </a:xfrm>
          <a:custGeom>
            <a:avLst/>
            <a:gdLst/>
            <a:ahLst/>
            <a:cxnLst/>
            <a:rect l="l" t="t" r="r" b="b"/>
            <a:pathLst>
              <a:path w="273050" h="76200">
                <a:moveTo>
                  <a:pt x="260541" y="31750"/>
                </a:moveTo>
                <a:lnTo>
                  <a:pt x="212978" y="31750"/>
                </a:lnTo>
                <a:lnTo>
                  <a:pt x="215900" y="34543"/>
                </a:lnTo>
                <a:lnTo>
                  <a:pt x="215900" y="41656"/>
                </a:lnTo>
                <a:lnTo>
                  <a:pt x="213105" y="44450"/>
                </a:lnTo>
                <a:lnTo>
                  <a:pt x="196871" y="44481"/>
                </a:lnTo>
                <a:lnTo>
                  <a:pt x="196976" y="76200"/>
                </a:lnTo>
                <a:lnTo>
                  <a:pt x="273050" y="37972"/>
                </a:lnTo>
                <a:lnTo>
                  <a:pt x="260541" y="31750"/>
                </a:lnTo>
                <a:close/>
              </a:path>
              <a:path w="273050" h="76200">
                <a:moveTo>
                  <a:pt x="196828" y="31781"/>
                </a:moveTo>
                <a:lnTo>
                  <a:pt x="2793" y="32257"/>
                </a:lnTo>
                <a:lnTo>
                  <a:pt x="0" y="35051"/>
                </a:lnTo>
                <a:lnTo>
                  <a:pt x="0" y="42163"/>
                </a:lnTo>
                <a:lnTo>
                  <a:pt x="2920" y="44957"/>
                </a:lnTo>
                <a:lnTo>
                  <a:pt x="196871" y="44481"/>
                </a:lnTo>
                <a:lnTo>
                  <a:pt x="196828" y="31781"/>
                </a:lnTo>
                <a:close/>
              </a:path>
              <a:path w="273050" h="76200">
                <a:moveTo>
                  <a:pt x="212978" y="31750"/>
                </a:moveTo>
                <a:lnTo>
                  <a:pt x="196828" y="31781"/>
                </a:lnTo>
                <a:lnTo>
                  <a:pt x="196871" y="44481"/>
                </a:lnTo>
                <a:lnTo>
                  <a:pt x="213105" y="44450"/>
                </a:lnTo>
                <a:lnTo>
                  <a:pt x="215900" y="41656"/>
                </a:lnTo>
                <a:lnTo>
                  <a:pt x="215900" y="34543"/>
                </a:lnTo>
                <a:lnTo>
                  <a:pt x="212978" y="31750"/>
                </a:lnTo>
                <a:close/>
              </a:path>
              <a:path w="273050" h="76200">
                <a:moveTo>
                  <a:pt x="196722" y="0"/>
                </a:moveTo>
                <a:lnTo>
                  <a:pt x="196828" y="31781"/>
                </a:lnTo>
                <a:lnTo>
                  <a:pt x="260541" y="31750"/>
                </a:lnTo>
                <a:lnTo>
                  <a:pt x="19672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3630295" y="7844281"/>
            <a:ext cx="273050" cy="76200"/>
          </a:xfrm>
          <a:custGeom>
            <a:avLst/>
            <a:gdLst/>
            <a:ahLst/>
            <a:cxnLst/>
            <a:rect l="l" t="t" r="r" b="b"/>
            <a:pathLst>
              <a:path w="273050" h="76200">
                <a:moveTo>
                  <a:pt x="260541" y="31750"/>
                </a:moveTo>
                <a:lnTo>
                  <a:pt x="212978" y="31750"/>
                </a:lnTo>
                <a:lnTo>
                  <a:pt x="215900" y="34543"/>
                </a:lnTo>
                <a:lnTo>
                  <a:pt x="215900" y="41656"/>
                </a:lnTo>
                <a:lnTo>
                  <a:pt x="213105" y="44450"/>
                </a:lnTo>
                <a:lnTo>
                  <a:pt x="196871" y="44481"/>
                </a:lnTo>
                <a:lnTo>
                  <a:pt x="196976" y="76200"/>
                </a:lnTo>
                <a:lnTo>
                  <a:pt x="273050" y="37972"/>
                </a:lnTo>
                <a:lnTo>
                  <a:pt x="260541" y="31750"/>
                </a:lnTo>
                <a:close/>
              </a:path>
              <a:path w="273050" h="76200">
                <a:moveTo>
                  <a:pt x="196828" y="31781"/>
                </a:moveTo>
                <a:lnTo>
                  <a:pt x="2793" y="32257"/>
                </a:lnTo>
                <a:lnTo>
                  <a:pt x="0" y="35051"/>
                </a:lnTo>
                <a:lnTo>
                  <a:pt x="0" y="42163"/>
                </a:lnTo>
                <a:lnTo>
                  <a:pt x="2920" y="44957"/>
                </a:lnTo>
                <a:lnTo>
                  <a:pt x="196871" y="44481"/>
                </a:lnTo>
                <a:lnTo>
                  <a:pt x="196828" y="31781"/>
                </a:lnTo>
                <a:close/>
              </a:path>
              <a:path w="273050" h="76200">
                <a:moveTo>
                  <a:pt x="212978" y="31750"/>
                </a:moveTo>
                <a:lnTo>
                  <a:pt x="196828" y="31781"/>
                </a:lnTo>
                <a:lnTo>
                  <a:pt x="196871" y="44481"/>
                </a:lnTo>
                <a:lnTo>
                  <a:pt x="213105" y="44450"/>
                </a:lnTo>
                <a:lnTo>
                  <a:pt x="215900" y="41656"/>
                </a:lnTo>
                <a:lnTo>
                  <a:pt x="215900" y="34543"/>
                </a:lnTo>
                <a:lnTo>
                  <a:pt x="212978" y="31750"/>
                </a:lnTo>
                <a:close/>
              </a:path>
              <a:path w="273050" h="76200">
                <a:moveTo>
                  <a:pt x="196722" y="0"/>
                </a:moveTo>
                <a:lnTo>
                  <a:pt x="196828" y="31781"/>
                </a:lnTo>
                <a:lnTo>
                  <a:pt x="260541" y="31750"/>
                </a:lnTo>
                <a:lnTo>
                  <a:pt x="19672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3630295" y="7996681"/>
            <a:ext cx="273050" cy="76200"/>
          </a:xfrm>
          <a:custGeom>
            <a:avLst/>
            <a:gdLst/>
            <a:ahLst/>
            <a:cxnLst/>
            <a:rect l="l" t="t" r="r" b="b"/>
            <a:pathLst>
              <a:path w="273050" h="76200">
                <a:moveTo>
                  <a:pt x="260541" y="31750"/>
                </a:moveTo>
                <a:lnTo>
                  <a:pt x="212978" y="31750"/>
                </a:lnTo>
                <a:lnTo>
                  <a:pt x="215900" y="34543"/>
                </a:lnTo>
                <a:lnTo>
                  <a:pt x="215900" y="41656"/>
                </a:lnTo>
                <a:lnTo>
                  <a:pt x="213105" y="44450"/>
                </a:lnTo>
                <a:lnTo>
                  <a:pt x="196871" y="44481"/>
                </a:lnTo>
                <a:lnTo>
                  <a:pt x="196976" y="76200"/>
                </a:lnTo>
                <a:lnTo>
                  <a:pt x="273050" y="37972"/>
                </a:lnTo>
                <a:lnTo>
                  <a:pt x="260541" y="31750"/>
                </a:lnTo>
                <a:close/>
              </a:path>
              <a:path w="273050" h="76200">
                <a:moveTo>
                  <a:pt x="196828" y="31781"/>
                </a:moveTo>
                <a:lnTo>
                  <a:pt x="2793" y="32257"/>
                </a:lnTo>
                <a:lnTo>
                  <a:pt x="0" y="35051"/>
                </a:lnTo>
                <a:lnTo>
                  <a:pt x="0" y="42163"/>
                </a:lnTo>
                <a:lnTo>
                  <a:pt x="2920" y="44957"/>
                </a:lnTo>
                <a:lnTo>
                  <a:pt x="196871" y="44481"/>
                </a:lnTo>
                <a:lnTo>
                  <a:pt x="196828" y="31781"/>
                </a:lnTo>
                <a:close/>
              </a:path>
              <a:path w="273050" h="76200">
                <a:moveTo>
                  <a:pt x="212978" y="31750"/>
                </a:moveTo>
                <a:lnTo>
                  <a:pt x="196828" y="31781"/>
                </a:lnTo>
                <a:lnTo>
                  <a:pt x="196871" y="44481"/>
                </a:lnTo>
                <a:lnTo>
                  <a:pt x="213105" y="44450"/>
                </a:lnTo>
                <a:lnTo>
                  <a:pt x="215900" y="41656"/>
                </a:lnTo>
                <a:lnTo>
                  <a:pt x="215900" y="34543"/>
                </a:lnTo>
                <a:lnTo>
                  <a:pt x="212978" y="31750"/>
                </a:lnTo>
                <a:close/>
              </a:path>
              <a:path w="273050" h="76200">
                <a:moveTo>
                  <a:pt x="196722" y="0"/>
                </a:moveTo>
                <a:lnTo>
                  <a:pt x="196828" y="31781"/>
                </a:lnTo>
                <a:lnTo>
                  <a:pt x="260541" y="31750"/>
                </a:lnTo>
                <a:lnTo>
                  <a:pt x="19672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3630295" y="8149081"/>
            <a:ext cx="273050" cy="76200"/>
          </a:xfrm>
          <a:custGeom>
            <a:avLst/>
            <a:gdLst/>
            <a:ahLst/>
            <a:cxnLst/>
            <a:rect l="l" t="t" r="r" b="b"/>
            <a:pathLst>
              <a:path w="273050" h="76200">
                <a:moveTo>
                  <a:pt x="260541" y="31750"/>
                </a:moveTo>
                <a:lnTo>
                  <a:pt x="212978" y="31750"/>
                </a:lnTo>
                <a:lnTo>
                  <a:pt x="215900" y="34543"/>
                </a:lnTo>
                <a:lnTo>
                  <a:pt x="215900" y="41656"/>
                </a:lnTo>
                <a:lnTo>
                  <a:pt x="213105" y="44450"/>
                </a:lnTo>
                <a:lnTo>
                  <a:pt x="196871" y="44481"/>
                </a:lnTo>
                <a:lnTo>
                  <a:pt x="196976" y="76200"/>
                </a:lnTo>
                <a:lnTo>
                  <a:pt x="273050" y="37972"/>
                </a:lnTo>
                <a:lnTo>
                  <a:pt x="260541" y="31750"/>
                </a:lnTo>
                <a:close/>
              </a:path>
              <a:path w="273050" h="76200">
                <a:moveTo>
                  <a:pt x="196828" y="31781"/>
                </a:moveTo>
                <a:lnTo>
                  <a:pt x="2793" y="32257"/>
                </a:lnTo>
                <a:lnTo>
                  <a:pt x="0" y="35051"/>
                </a:lnTo>
                <a:lnTo>
                  <a:pt x="0" y="42163"/>
                </a:lnTo>
                <a:lnTo>
                  <a:pt x="2920" y="44957"/>
                </a:lnTo>
                <a:lnTo>
                  <a:pt x="196871" y="44481"/>
                </a:lnTo>
                <a:lnTo>
                  <a:pt x="196828" y="31781"/>
                </a:lnTo>
                <a:close/>
              </a:path>
              <a:path w="273050" h="76200">
                <a:moveTo>
                  <a:pt x="212978" y="31750"/>
                </a:moveTo>
                <a:lnTo>
                  <a:pt x="196828" y="31781"/>
                </a:lnTo>
                <a:lnTo>
                  <a:pt x="196871" y="44481"/>
                </a:lnTo>
                <a:lnTo>
                  <a:pt x="213105" y="44450"/>
                </a:lnTo>
                <a:lnTo>
                  <a:pt x="215900" y="41656"/>
                </a:lnTo>
                <a:lnTo>
                  <a:pt x="215900" y="34543"/>
                </a:lnTo>
                <a:lnTo>
                  <a:pt x="212978" y="31750"/>
                </a:lnTo>
                <a:close/>
              </a:path>
              <a:path w="273050" h="76200">
                <a:moveTo>
                  <a:pt x="196722" y="0"/>
                </a:moveTo>
                <a:lnTo>
                  <a:pt x="196828" y="31781"/>
                </a:lnTo>
                <a:lnTo>
                  <a:pt x="260541" y="31750"/>
                </a:lnTo>
                <a:lnTo>
                  <a:pt x="19672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3636645" y="7273290"/>
            <a:ext cx="19050" cy="913765"/>
          </a:xfrm>
          <a:custGeom>
            <a:avLst/>
            <a:gdLst/>
            <a:ahLst/>
            <a:cxnLst/>
            <a:rect l="l" t="t" r="r" b="b"/>
            <a:pathLst>
              <a:path w="19050" h="913765">
                <a:moveTo>
                  <a:pt x="0" y="0"/>
                </a:moveTo>
                <a:lnTo>
                  <a:pt x="19050" y="91376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4312158" y="7129144"/>
            <a:ext cx="76200" cy="476884"/>
          </a:xfrm>
          <a:custGeom>
            <a:avLst/>
            <a:gdLst/>
            <a:ahLst/>
            <a:cxnLst/>
            <a:rect l="l" t="t" r="r" b="b"/>
            <a:pathLst>
              <a:path w="76200" h="476884">
                <a:moveTo>
                  <a:pt x="31729" y="400684"/>
                </a:moveTo>
                <a:lnTo>
                  <a:pt x="0" y="400684"/>
                </a:lnTo>
                <a:lnTo>
                  <a:pt x="38226" y="476884"/>
                </a:lnTo>
                <a:lnTo>
                  <a:pt x="66706" y="419734"/>
                </a:lnTo>
                <a:lnTo>
                  <a:pt x="34670" y="419734"/>
                </a:lnTo>
                <a:lnTo>
                  <a:pt x="31750" y="416940"/>
                </a:lnTo>
                <a:lnTo>
                  <a:pt x="31729" y="400684"/>
                </a:lnTo>
                <a:close/>
              </a:path>
              <a:path w="76200" h="476884">
                <a:moveTo>
                  <a:pt x="41147" y="0"/>
                </a:moveTo>
                <a:lnTo>
                  <a:pt x="34036" y="0"/>
                </a:lnTo>
                <a:lnTo>
                  <a:pt x="31241" y="2793"/>
                </a:lnTo>
                <a:lnTo>
                  <a:pt x="31750" y="416940"/>
                </a:lnTo>
                <a:lnTo>
                  <a:pt x="34670" y="419734"/>
                </a:lnTo>
                <a:lnTo>
                  <a:pt x="41655" y="419734"/>
                </a:lnTo>
                <a:lnTo>
                  <a:pt x="44450" y="416940"/>
                </a:lnTo>
                <a:lnTo>
                  <a:pt x="43941" y="6349"/>
                </a:lnTo>
                <a:lnTo>
                  <a:pt x="43941" y="2793"/>
                </a:lnTo>
                <a:lnTo>
                  <a:pt x="41147" y="0"/>
                </a:lnTo>
                <a:close/>
              </a:path>
              <a:path w="76200" h="476884">
                <a:moveTo>
                  <a:pt x="76200" y="400684"/>
                </a:moveTo>
                <a:lnTo>
                  <a:pt x="44434" y="400684"/>
                </a:lnTo>
                <a:lnTo>
                  <a:pt x="44450" y="416940"/>
                </a:lnTo>
                <a:lnTo>
                  <a:pt x="41655" y="419734"/>
                </a:lnTo>
                <a:lnTo>
                  <a:pt x="66706" y="419734"/>
                </a:lnTo>
                <a:lnTo>
                  <a:pt x="76200" y="4006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 txBox="1"/>
          <p:nvPr/>
        </p:nvSpPr>
        <p:spPr>
          <a:xfrm>
            <a:off x="4147184" y="7980426"/>
            <a:ext cx="1289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612004" y="7022972"/>
            <a:ext cx="1225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6165341" y="6937629"/>
            <a:ext cx="1206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6508242" y="6193916"/>
            <a:ext cx="1352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383404" y="7628381"/>
            <a:ext cx="850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I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5288660" y="7356728"/>
            <a:ext cx="3086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1.5I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6508242" y="6585584"/>
            <a:ext cx="1758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">
                <a:latin typeface="Times New Roman"/>
                <a:cs typeface="Times New Roman"/>
              </a:rPr>
              <a:t>2I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2953639" y="7429880"/>
            <a:ext cx="5848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6</a:t>
            </a:r>
            <a:r>
              <a:rPr dirty="0" sz="1400" spc="-8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KN/M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011548" y="6907148"/>
            <a:ext cx="41338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1</a:t>
            </a:r>
            <a:r>
              <a:rPr dirty="0" sz="1400" spc="-10">
                <a:latin typeface="Calibri"/>
                <a:cs typeface="Calibri"/>
              </a:rPr>
              <a:t>8</a:t>
            </a:r>
            <a:r>
              <a:rPr dirty="0" sz="1400">
                <a:latin typeface="Calibri"/>
                <a:cs typeface="Calibri"/>
              </a:rPr>
              <a:t>KN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3598545" y="8533765"/>
            <a:ext cx="704850" cy="9080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3598545" y="8533765"/>
            <a:ext cx="704850" cy="90805"/>
          </a:xfrm>
          <a:custGeom>
            <a:avLst/>
            <a:gdLst/>
            <a:ahLst/>
            <a:cxnLst/>
            <a:rect l="l" t="t" r="r" b="b"/>
            <a:pathLst>
              <a:path w="704850" h="90804">
                <a:moveTo>
                  <a:pt x="0" y="90805"/>
                </a:moveTo>
                <a:lnTo>
                  <a:pt x="704850" y="90805"/>
                </a:lnTo>
                <a:lnTo>
                  <a:pt x="704850" y="0"/>
                </a:lnTo>
                <a:lnTo>
                  <a:pt x="0" y="0"/>
                </a:lnTo>
                <a:lnTo>
                  <a:pt x="0" y="9080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6734175" y="8268334"/>
            <a:ext cx="350520" cy="0"/>
          </a:xfrm>
          <a:custGeom>
            <a:avLst/>
            <a:gdLst/>
            <a:ahLst/>
            <a:cxnLst/>
            <a:rect l="l" t="t" r="r" b="b"/>
            <a:pathLst>
              <a:path w="350520" h="0">
                <a:moveTo>
                  <a:pt x="0" y="0"/>
                </a:moveTo>
                <a:lnTo>
                  <a:pt x="35052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6734175" y="7339329"/>
            <a:ext cx="350520" cy="0"/>
          </a:xfrm>
          <a:custGeom>
            <a:avLst/>
            <a:gdLst/>
            <a:ahLst/>
            <a:cxnLst/>
            <a:rect l="l" t="t" r="r" b="b"/>
            <a:pathLst>
              <a:path w="350520" h="0">
                <a:moveTo>
                  <a:pt x="0" y="0"/>
                </a:moveTo>
                <a:lnTo>
                  <a:pt x="35052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6734175" y="6167754"/>
            <a:ext cx="350520" cy="0"/>
          </a:xfrm>
          <a:custGeom>
            <a:avLst/>
            <a:gdLst/>
            <a:ahLst/>
            <a:cxnLst/>
            <a:rect l="l" t="t" r="r" b="b"/>
            <a:pathLst>
              <a:path w="350520" h="0">
                <a:moveTo>
                  <a:pt x="0" y="0"/>
                </a:moveTo>
                <a:lnTo>
                  <a:pt x="35052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6913244" y="6167754"/>
            <a:ext cx="0" cy="2418715"/>
          </a:xfrm>
          <a:custGeom>
            <a:avLst/>
            <a:gdLst/>
            <a:ahLst/>
            <a:cxnLst/>
            <a:rect l="l" t="t" r="r" b="b"/>
            <a:pathLst>
              <a:path w="0" h="2418715">
                <a:moveTo>
                  <a:pt x="0" y="0"/>
                </a:moveTo>
                <a:lnTo>
                  <a:pt x="0" y="241871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6734175" y="8586469"/>
            <a:ext cx="350520" cy="0"/>
          </a:xfrm>
          <a:custGeom>
            <a:avLst/>
            <a:gdLst/>
            <a:ahLst/>
            <a:cxnLst/>
            <a:rect l="l" t="t" r="r" b="b"/>
            <a:pathLst>
              <a:path w="350520" h="0">
                <a:moveTo>
                  <a:pt x="0" y="0"/>
                </a:moveTo>
                <a:lnTo>
                  <a:pt x="35052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 txBox="1"/>
          <p:nvPr/>
        </p:nvSpPr>
        <p:spPr>
          <a:xfrm>
            <a:off x="6909054" y="6541389"/>
            <a:ext cx="2070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25793" sz="2100" spc="-7">
                <a:latin typeface="Calibri"/>
                <a:cs typeface="Calibri"/>
              </a:rPr>
              <a:t>4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6909054" y="7588757"/>
            <a:ext cx="2070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25793" sz="2100" spc="-7">
                <a:latin typeface="Calibri"/>
                <a:cs typeface="Calibri"/>
              </a:rPr>
              <a:t>4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6918197" y="8212073"/>
            <a:ext cx="25590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25793" sz="2100" spc="-7">
                <a:latin typeface="Calibri"/>
                <a:cs typeface="Calibri"/>
              </a:rPr>
              <a:t>1</a:t>
            </a:r>
            <a:r>
              <a:rPr dirty="0" sz="900">
                <a:latin typeface="Calibri"/>
                <a:cs typeface="Calibri"/>
              </a:rPr>
              <a:t>cm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6427470" y="8526144"/>
            <a:ext cx="0" cy="403860"/>
          </a:xfrm>
          <a:custGeom>
            <a:avLst/>
            <a:gdLst/>
            <a:ahLst/>
            <a:cxnLst/>
            <a:rect l="l" t="t" r="r" b="b"/>
            <a:pathLst>
              <a:path w="0" h="403859">
                <a:moveTo>
                  <a:pt x="0" y="0"/>
                </a:moveTo>
                <a:lnTo>
                  <a:pt x="0" y="40385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4646295" y="8526144"/>
            <a:ext cx="0" cy="403860"/>
          </a:xfrm>
          <a:custGeom>
            <a:avLst/>
            <a:gdLst/>
            <a:ahLst/>
            <a:cxnLst/>
            <a:rect l="l" t="t" r="r" b="b"/>
            <a:pathLst>
              <a:path w="0" h="403859">
                <a:moveTo>
                  <a:pt x="0" y="0"/>
                </a:moveTo>
                <a:lnTo>
                  <a:pt x="0" y="40385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3931920" y="8526144"/>
            <a:ext cx="0" cy="403860"/>
          </a:xfrm>
          <a:custGeom>
            <a:avLst/>
            <a:gdLst/>
            <a:ahLst/>
            <a:cxnLst/>
            <a:rect l="l" t="t" r="r" b="b"/>
            <a:pathLst>
              <a:path w="0" h="403859">
                <a:moveTo>
                  <a:pt x="0" y="0"/>
                </a:moveTo>
                <a:lnTo>
                  <a:pt x="0" y="40385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3931920" y="8667750"/>
            <a:ext cx="2495550" cy="0"/>
          </a:xfrm>
          <a:custGeom>
            <a:avLst/>
            <a:gdLst/>
            <a:ahLst/>
            <a:cxnLst/>
            <a:rect l="l" t="t" r="r" b="b"/>
            <a:pathLst>
              <a:path w="2495550" h="0">
                <a:moveTo>
                  <a:pt x="0" y="0"/>
                </a:moveTo>
                <a:lnTo>
                  <a:pt x="24955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 txBox="1"/>
          <p:nvPr/>
        </p:nvSpPr>
        <p:spPr>
          <a:xfrm>
            <a:off x="4003928" y="8612885"/>
            <a:ext cx="2070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25793" sz="2100" spc="-7">
                <a:latin typeface="Calibri"/>
                <a:cs typeface="Calibri"/>
              </a:rPr>
              <a:t>2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4360545" y="8526144"/>
            <a:ext cx="0" cy="403860"/>
          </a:xfrm>
          <a:custGeom>
            <a:avLst/>
            <a:gdLst/>
            <a:ahLst/>
            <a:cxnLst/>
            <a:rect l="l" t="t" r="r" b="b"/>
            <a:pathLst>
              <a:path w="0" h="403859">
                <a:moveTo>
                  <a:pt x="0" y="0"/>
                </a:moveTo>
                <a:lnTo>
                  <a:pt x="0" y="40385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 txBox="1"/>
          <p:nvPr/>
        </p:nvSpPr>
        <p:spPr>
          <a:xfrm>
            <a:off x="4383404" y="8568690"/>
            <a:ext cx="2070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25793" sz="2100" spc="-7">
                <a:latin typeface="Calibri"/>
                <a:cs typeface="Calibri"/>
              </a:rPr>
              <a:t>1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5288660" y="8612885"/>
            <a:ext cx="2070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25793" sz="2100" spc="-7">
                <a:latin typeface="Calibri"/>
                <a:cs typeface="Calibri"/>
              </a:rPr>
              <a:t>6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3964304" y="7606665"/>
            <a:ext cx="693420" cy="914400"/>
          </a:xfrm>
          <a:custGeom>
            <a:avLst/>
            <a:gdLst/>
            <a:ahLst/>
            <a:cxnLst/>
            <a:rect l="l" t="t" r="r" b="b"/>
            <a:pathLst>
              <a:path w="693420" h="914400">
                <a:moveTo>
                  <a:pt x="693420" y="0"/>
                </a:moveTo>
                <a:lnTo>
                  <a:pt x="0" y="9144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4657725" y="7273290"/>
            <a:ext cx="1704975" cy="337820"/>
          </a:xfrm>
          <a:custGeom>
            <a:avLst/>
            <a:gdLst/>
            <a:ahLst/>
            <a:cxnLst/>
            <a:rect l="l" t="t" r="r" b="b"/>
            <a:pathLst>
              <a:path w="1704975" h="337820">
                <a:moveTo>
                  <a:pt x="1704975" y="0"/>
                </a:moveTo>
                <a:lnTo>
                  <a:pt x="0" y="33782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4645025" y="7329804"/>
            <a:ext cx="31750" cy="266700"/>
          </a:xfrm>
          <a:custGeom>
            <a:avLst/>
            <a:gdLst/>
            <a:ahLst/>
            <a:cxnLst/>
            <a:rect l="l" t="t" r="r" b="b"/>
            <a:pathLst>
              <a:path w="31750" h="266700">
                <a:moveTo>
                  <a:pt x="31750" y="0"/>
                </a:moveTo>
                <a:lnTo>
                  <a:pt x="0" y="26669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 txBox="1"/>
          <p:nvPr/>
        </p:nvSpPr>
        <p:spPr>
          <a:xfrm>
            <a:off x="4660772" y="7274432"/>
            <a:ext cx="25590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25793" sz="2100" spc="-7">
                <a:latin typeface="Calibri"/>
                <a:cs typeface="Calibri"/>
              </a:rPr>
              <a:t>1</a:t>
            </a:r>
            <a:r>
              <a:rPr dirty="0" sz="900">
                <a:latin typeface="Calibri"/>
                <a:cs typeface="Calibri"/>
              </a:rPr>
              <a:t>cm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9" name="object 9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100" name="object 10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27736" y="362942"/>
            <a:ext cx="6709409" cy="967740"/>
          </a:xfrm>
          <a:prstGeom prst="rect">
            <a:avLst/>
          </a:prstGeom>
        </p:spPr>
        <p:txBody>
          <a:bodyPr wrap="square" lIns="0" tIns="768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 marL="29209">
              <a:lnSpc>
                <a:spcPct val="100000"/>
              </a:lnSpc>
              <a:spcBef>
                <a:spcPts val="450"/>
              </a:spcBef>
            </a:pPr>
            <a:r>
              <a:rPr dirty="0" sz="1400" spc="-5">
                <a:latin typeface="Times New Roman"/>
                <a:cs typeface="Times New Roman"/>
              </a:rPr>
              <a:t>Step </a:t>
            </a:r>
            <a:r>
              <a:rPr dirty="0" sz="1400">
                <a:latin typeface="Times New Roman"/>
                <a:cs typeface="Times New Roman"/>
              </a:rPr>
              <a:t>1:- </a:t>
            </a:r>
            <a:r>
              <a:rPr dirty="0" sz="1400" spc="-5">
                <a:latin typeface="Times New Roman"/>
                <a:cs typeface="Times New Roman"/>
              </a:rPr>
              <a:t>analyze without side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sway</a:t>
            </a:r>
            <a:endParaRPr sz="1400">
              <a:latin typeface="Times New Roman"/>
              <a:cs typeface="Times New Roman"/>
            </a:endParaRPr>
          </a:p>
          <a:p>
            <a:pPr marL="257810">
              <a:lnSpc>
                <a:spcPct val="100000"/>
              </a:lnSpc>
              <a:spcBef>
                <a:spcPts val="1180"/>
              </a:spcBef>
            </a:pPr>
            <a:r>
              <a:rPr dirty="0" sz="1400">
                <a:latin typeface="Times New Roman"/>
                <a:cs typeface="Times New Roman"/>
              </a:rPr>
              <a:t>1-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F.E.M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3100" y="1654809"/>
            <a:ext cx="521970" cy="23939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18996" y="1478634"/>
            <a:ext cx="577215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dirty="0" sz="1400" spc="7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)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 marL="254635">
              <a:lnSpc>
                <a:spcPct val="100000"/>
              </a:lnSpc>
              <a:spcBef>
                <a:spcPts val="325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231696" y="1795525"/>
            <a:ext cx="683260" cy="0"/>
          </a:xfrm>
          <a:custGeom>
            <a:avLst/>
            <a:gdLst/>
            <a:ahLst/>
            <a:cxnLst/>
            <a:rect l="l" t="t" r="r" b="b"/>
            <a:pathLst>
              <a:path w="683260" h="0">
                <a:moveTo>
                  <a:pt x="0" y="0"/>
                </a:moveTo>
                <a:lnTo>
                  <a:pt x="68275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939798" y="1654809"/>
            <a:ext cx="158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12010" y="1478634"/>
            <a:ext cx="836930" cy="53467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7810" marR="5080" indent="-245745">
              <a:lnSpc>
                <a:spcPct val="119300"/>
              </a:lnSpc>
              <a:spcBef>
                <a:spcPts val="95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) </a:t>
            </a:r>
            <a:r>
              <a:rPr dirty="0" baseline="19841" sz="2100" spc="-1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130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)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endParaRPr baseline="22222" sz="15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124710" y="1795525"/>
            <a:ext cx="817244" cy="0"/>
          </a:xfrm>
          <a:custGeom>
            <a:avLst/>
            <a:gdLst/>
            <a:ahLst/>
            <a:cxnLst/>
            <a:rect l="l" t="t" r="r" b="b"/>
            <a:pathLst>
              <a:path w="817244" h="0">
                <a:moveTo>
                  <a:pt x="0" y="0"/>
                </a:moveTo>
                <a:lnTo>
                  <a:pt x="8171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2979547" y="1654809"/>
            <a:ext cx="13119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73100" y="2336037"/>
            <a:ext cx="528320" cy="23939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60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237792" y="2476753"/>
            <a:ext cx="550545" cy="0"/>
          </a:xfrm>
          <a:custGeom>
            <a:avLst/>
            <a:gdLst/>
            <a:ahLst/>
            <a:cxnLst/>
            <a:rect l="l" t="t" r="r" b="b"/>
            <a:pathLst>
              <a:path w="550544" h="0">
                <a:moveTo>
                  <a:pt x="0" y="0"/>
                </a:moveTo>
                <a:lnTo>
                  <a:pt x="55016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813305" y="2336037"/>
            <a:ext cx="158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25092" y="2159863"/>
            <a:ext cx="1597025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  <a:tabLst>
                <a:tab pos="760095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 </a:t>
            </a:r>
            <a:r>
              <a:rPr dirty="0" sz="1400" spc="14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)</a:t>
            </a:r>
            <a:r>
              <a:rPr dirty="0" baseline="19841" sz="2100" spc="7">
                <a:latin typeface="Cambria Math"/>
                <a:cs typeface="Cambria Math"/>
              </a:rPr>
              <a:t>	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)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  <a:p>
            <a:pPr algn="ctr" marR="59055">
              <a:lnSpc>
                <a:spcPct val="100000"/>
              </a:lnSpc>
              <a:spcBef>
                <a:spcPts val="325"/>
              </a:spcBef>
              <a:tabLst>
                <a:tab pos="828675" algn="l"/>
              </a:tabLst>
            </a:pP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5">
                <a:latin typeface="Cambria Math"/>
                <a:cs typeface="Cambria Math"/>
              </a:rPr>
              <a:t>( </a:t>
            </a:r>
            <a:r>
              <a:rPr dirty="0" sz="1400" spc="13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)</a:t>
            </a:r>
            <a:r>
              <a:rPr dirty="0" baseline="22222" sz="1500" spc="532">
                <a:latin typeface="Cambria Math"/>
                <a:cs typeface="Cambria Math"/>
              </a:rPr>
              <a:t> </a:t>
            </a:r>
            <a:endParaRPr baseline="22222" sz="15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998217" y="2476753"/>
            <a:ext cx="817244" cy="0"/>
          </a:xfrm>
          <a:custGeom>
            <a:avLst/>
            <a:gdLst/>
            <a:ahLst/>
            <a:cxnLst/>
            <a:rect l="l" t="t" r="r" b="b"/>
            <a:pathLst>
              <a:path w="817244" h="0">
                <a:moveTo>
                  <a:pt x="0" y="0"/>
                </a:moveTo>
                <a:lnTo>
                  <a:pt x="81716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2853054" y="2336037"/>
            <a:ext cx="4051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73100" y="2957830"/>
            <a:ext cx="1071880" cy="23939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69110" y="2822194"/>
            <a:ext cx="1957705" cy="4406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1" sz="2100" spc="7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)</a:t>
            </a:r>
            <a:r>
              <a:rPr dirty="0" sz="1400" spc="-5">
                <a:latin typeface="Cambria Math"/>
                <a:cs typeface="Cambria Math"/>
              </a:rPr>
              <a:t>(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 algn="ctr" marR="1905">
              <a:lnSpc>
                <a:spcPct val="100000"/>
              </a:lnSpc>
              <a:spcBef>
                <a:spcPts val="1305"/>
              </a:spcBef>
            </a:pPr>
            <a:r>
              <a:rPr dirty="0" baseline="-15873" sz="2100" spc="697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781810" y="3098545"/>
            <a:ext cx="1931670" cy="0"/>
          </a:xfrm>
          <a:custGeom>
            <a:avLst/>
            <a:gdLst/>
            <a:ahLst/>
            <a:cxnLst/>
            <a:rect l="l" t="t" r="r" b="b"/>
            <a:pathLst>
              <a:path w="1931670" h="0">
                <a:moveTo>
                  <a:pt x="0" y="0"/>
                </a:moveTo>
                <a:lnTo>
                  <a:pt x="193116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3749166" y="2957830"/>
            <a:ext cx="5410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44500" y="3400170"/>
            <a:ext cx="2626360" cy="13290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469900" indent="-228600">
              <a:lnSpc>
                <a:spcPct val="100000"/>
              </a:lnSpc>
              <a:spcBef>
                <a:spcPts val="100"/>
              </a:spcBef>
              <a:buAutoNum type="arabicPlain" startAt="2"/>
              <a:tabLst>
                <a:tab pos="470534" algn="l"/>
              </a:tabLst>
            </a:pPr>
            <a:r>
              <a:rPr dirty="0" sz="1400" spc="-5">
                <a:latin typeface="Times New Roman"/>
                <a:cs typeface="Times New Roman"/>
              </a:rPr>
              <a:t>Modified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F.E.M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15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17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469900" indent="-228600">
              <a:lnSpc>
                <a:spcPct val="100000"/>
              </a:lnSpc>
              <a:spcBef>
                <a:spcPts val="1165"/>
              </a:spcBef>
              <a:buAutoNum type="arabicPlain" startAt="3"/>
              <a:tabLst>
                <a:tab pos="470534" algn="l"/>
              </a:tabLst>
            </a:pPr>
            <a:r>
              <a:rPr dirty="0" sz="1400" spc="-5">
                <a:latin typeface="Times New Roman"/>
                <a:cs typeface="Times New Roman"/>
              </a:rPr>
              <a:t>D.F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dirty="0" sz="1400" spc="-5">
                <a:latin typeface="Times New Roman"/>
                <a:cs typeface="Times New Roman"/>
              </a:rPr>
              <a:t>At joint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73100" y="4974462"/>
            <a:ext cx="1504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6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84656" y="5062854"/>
            <a:ext cx="1873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09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201216" y="5115178"/>
            <a:ext cx="281940" cy="0"/>
          </a:xfrm>
          <a:custGeom>
            <a:avLst/>
            <a:gdLst/>
            <a:ahLst/>
            <a:cxnLst/>
            <a:rect l="l" t="t" r="r" b="b"/>
            <a:pathLst>
              <a:path w="281940" h="0">
                <a:moveTo>
                  <a:pt x="0" y="0"/>
                </a:moveTo>
                <a:lnTo>
                  <a:pt x="2819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716277" y="5115178"/>
            <a:ext cx="233679" cy="0"/>
          </a:xfrm>
          <a:custGeom>
            <a:avLst/>
            <a:gdLst/>
            <a:ahLst/>
            <a:cxnLst/>
            <a:rect l="l" t="t" r="r" b="b"/>
            <a:pathLst>
              <a:path w="233680" h="0">
                <a:moveTo>
                  <a:pt x="0" y="0"/>
                </a:moveTo>
                <a:lnTo>
                  <a:pt x="23317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007160" y="4798288"/>
            <a:ext cx="1162685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baseline="-41666" sz="2100" spc="585">
                <a:latin typeface="Cambria Math"/>
                <a:cs typeface="Cambria Math"/>
              </a:rPr>
              <a:t>  </a:t>
            </a:r>
            <a:endParaRPr baseline="-41666" sz="21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1725"/>
              </a:spcBef>
              <a:tabLst>
                <a:tab pos="490220" algn="l"/>
              </a:tabLst>
            </a:pP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84656" y="5620892"/>
            <a:ext cx="1917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3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284477" y="5651372"/>
            <a:ext cx="1206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1205788" y="5673216"/>
            <a:ext cx="281940" cy="0"/>
          </a:xfrm>
          <a:custGeom>
            <a:avLst/>
            <a:gdLst/>
            <a:ahLst/>
            <a:cxnLst/>
            <a:rect l="l" t="t" r="r" b="b"/>
            <a:pathLst>
              <a:path w="281940" h="0">
                <a:moveTo>
                  <a:pt x="0" y="0"/>
                </a:moveTo>
                <a:lnTo>
                  <a:pt x="2819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673100" y="5532500"/>
            <a:ext cx="13373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51155" algn="l"/>
              </a:tabLst>
            </a:pPr>
            <a:r>
              <a:rPr dirty="0" sz="1400" spc="670">
                <a:latin typeface="Cambria Math"/>
                <a:cs typeface="Cambria Math"/>
              </a:rPr>
              <a:t> </a:t>
            </a:r>
            <a:r>
              <a:rPr dirty="0" sz="1400" spc="67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</a:t>
            </a:r>
            <a:r>
              <a:rPr dirty="0" baseline="41666" sz="2100" spc="585">
                <a:latin typeface="Cambria Math"/>
                <a:cs typeface="Cambria Math"/>
              </a:rPr>
              <a:t> </a:t>
            </a:r>
            <a:r>
              <a:rPr dirty="0" baseline="41666" sz="2100" spc="592">
                <a:latin typeface="Cambria Math"/>
                <a:cs typeface="Cambria Math"/>
              </a:rPr>
              <a:t> </a:t>
            </a:r>
            <a:r>
              <a:rPr dirty="0" baseline="41666" sz="2100" spc="17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73100" y="5979032"/>
            <a:ext cx="19850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565">
                <a:latin typeface="Cambria Math"/>
                <a:cs typeface="Cambria Math"/>
              </a:rPr>
              <a:t> </a:t>
            </a:r>
            <a:r>
              <a:rPr dirty="0" baseline="-16666" sz="1500" spc="569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56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65">
                <a:latin typeface="Cambria Math"/>
                <a:cs typeface="Cambria Math"/>
              </a:rPr>
              <a:t> </a:t>
            </a:r>
            <a:r>
              <a:rPr dirty="0" baseline="-16666" sz="1500" spc="644">
                <a:latin typeface="Cambria Math"/>
                <a:cs typeface="Cambria Math"/>
              </a:rPr>
              <a:t> </a:t>
            </a:r>
            <a:r>
              <a:rPr dirty="0" baseline="-16666" sz="1500" spc="65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4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956868" y="6544436"/>
            <a:ext cx="1873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09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404874" y="6574916"/>
            <a:ext cx="213360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sz="1400" spc="565">
                <a:latin typeface="Cambria Math"/>
                <a:cs typeface="Cambria Math"/>
              </a:rPr>
              <a:t> </a:t>
            </a:r>
            <a:r>
              <a:rPr dirty="0" baseline="-16666" sz="1500" spc="569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374902" y="6596760"/>
            <a:ext cx="283845" cy="0"/>
          </a:xfrm>
          <a:custGeom>
            <a:avLst/>
            <a:gdLst/>
            <a:ahLst/>
            <a:cxnLst/>
            <a:rect l="l" t="t" r="r" b="b"/>
            <a:pathLst>
              <a:path w="283844" h="0">
                <a:moveTo>
                  <a:pt x="0" y="0"/>
                </a:moveTo>
                <a:lnTo>
                  <a:pt x="28346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673100" y="6456044"/>
            <a:ext cx="16624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20065" algn="l"/>
              </a:tabLst>
            </a:pPr>
            <a:r>
              <a:rPr dirty="0" sz="1400" spc="69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5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41666" sz="2100" spc="847">
                <a:latin typeface="Cambria Math"/>
                <a:cs typeface="Cambria Math"/>
              </a:rPr>
              <a:t> </a:t>
            </a:r>
            <a:r>
              <a:rPr dirty="0" baseline="44444" sz="1500" spc="615">
                <a:latin typeface="Cambria Math"/>
                <a:cs typeface="Cambria Math"/>
              </a:rPr>
              <a:t> </a:t>
            </a:r>
            <a:r>
              <a:rPr dirty="0" baseline="44444" sz="1500" spc="622">
                <a:latin typeface="Cambria Math"/>
                <a:cs typeface="Cambria Math"/>
              </a:rPr>
              <a:t> </a:t>
            </a:r>
            <a:r>
              <a:rPr dirty="0" baseline="44444" sz="1500">
                <a:latin typeface="Cambria Math"/>
                <a:cs typeface="Cambria Math"/>
              </a:rPr>
              <a:t> </a:t>
            </a:r>
            <a:r>
              <a:rPr dirty="0" baseline="44444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956868" y="7138796"/>
            <a:ext cx="1917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3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410969" y="7169277"/>
            <a:ext cx="213360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sz="1400" spc="565">
                <a:latin typeface="Cambria Math"/>
                <a:cs typeface="Cambria Math"/>
              </a:rPr>
              <a:t> </a:t>
            </a:r>
            <a:r>
              <a:rPr dirty="0" baseline="-16666" sz="1500" spc="569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1379474" y="7191120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 h="0">
                <a:moveTo>
                  <a:pt x="0" y="0"/>
                </a:moveTo>
                <a:lnTo>
                  <a:pt x="2880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673100" y="7050404"/>
            <a:ext cx="16719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24510" algn="l"/>
              </a:tabLst>
            </a:pPr>
            <a:r>
              <a:rPr dirty="0" sz="1400" spc="69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5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41666" sz="2100" spc="847">
                <a:latin typeface="Cambria Math"/>
                <a:cs typeface="Cambria Math"/>
              </a:rPr>
              <a:t> </a:t>
            </a:r>
            <a:r>
              <a:rPr dirty="0" baseline="44444" sz="1500" spc="644">
                <a:latin typeface="Cambria Math"/>
                <a:cs typeface="Cambria Math"/>
              </a:rPr>
              <a:t> </a:t>
            </a:r>
            <a:r>
              <a:rPr dirty="0" baseline="44444" sz="1500" spc="652">
                <a:latin typeface="Cambria Math"/>
                <a:cs typeface="Cambria Math"/>
              </a:rPr>
              <a:t> </a:t>
            </a:r>
            <a:r>
              <a:rPr dirty="0" baseline="44444" sz="1500">
                <a:latin typeface="Cambria Math"/>
                <a:cs typeface="Cambria Math"/>
              </a:rPr>
              <a:t> </a:t>
            </a:r>
            <a:r>
              <a:rPr dirty="0" baseline="44444" sz="1500" spc="4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44" name="object 4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  <p:graphicFrame>
        <p:nvGraphicFramePr>
          <p:cNvPr id="42" name="object 42"/>
          <p:cNvGraphicFramePr>
            <a:graphicFrameLocks noGrp="1"/>
          </p:cNvGraphicFramePr>
          <p:nvPr/>
        </p:nvGraphicFramePr>
        <p:xfrm>
          <a:off x="385572" y="7791957"/>
          <a:ext cx="3300095" cy="17710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1985"/>
                <a:gridCol w="1336675"/>
                <a:gridCol w="626744"/>
                <a:gridCol w="685799"/>
              </a:tblGrid>
              <a:tr h="210312">
                <a:tc gridSpan="2">
                  <a:txBody>
                    <a:bodyPr/>
                    <a:lstStyle/>
                    <a:p>
                      <a:pPr algn="ctr" marL="635">
                        <a:lnSpc>
                          <a:spcPts val="155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joint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C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10312">
                <a:tc gridSpan="2"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member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CB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55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CD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2503">
                <a:tc gridSpan="2">
                  <a:txBody>
                    <a:bodyPr/>
                    <a:lstStyle/>
                    <a:p>
                      <a:pPr algn="ctr" marL="635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D.F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0.273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0.727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18744">
                <a:tc rowSpan="2">
                  <a:txBody>
                    <a:bodyPr/>
                    <a:lstStyle/>
                    <a:p>
                      <a:pPr marL="67945">
                        <a:lnSpc>
                          <a:spcPts val="166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Cycle1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66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F.E.M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6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18.75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66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7931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Balance</a:t>
                      </a:r>
                      <a:r>
                        <a:rPr dirty="0" sz="14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moment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-5.119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-13.631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4937">
                <a:tc gridSpan="2">
                  <a:txBody>
                    <a:bodyPr/>
                    <a:lstStyle/>
                    <a:p>
                      <a:pPr marL="593090">
                        <a:lnSpc>
                          <a:spcPts val="162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summation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2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13.631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2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-13.631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905052" y="6163436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917752" y="6439788"/>
            <a:ext cx="99060" cy="0"/>
          </a:xfrm>
          <a:custGeom>
            <a:avLst/>
            <a:gdLst/>
            <a:ahLst/>
            <a:cxnLst/>
            <a:rect l="l" t="t" r="r" b="b"/>
            <a:pathLst>
              <a:path w="99059" h="0">
                <a:moveTo>
                  <a:pt x="0" y="0"/>
                </a:moveTo>
                <a:lnTo>
                  <a:pt x="9905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44500" y="6299072"/>
            <a:ext cx="720725" cy="239395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</a:t>
            </a:r>
            <a:r>
              <a:rPr dirty="0" baseline="-16666" sz="1500" spc="80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 spc="-120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13177" y="6163436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325877" y="6439788"/>
            <a:ext cx="99695" cy="0"/>
          </a:xfrm>
          <a:custGeom>
            <a:avLst/>
            <a:gdLst/>
            <a:ahLst/>
            <a:cxnLst/>
            <a:rect l="l" t="t" r="r" b="b"/>
            <a:pathLst>
              <a:path w="99694" h="0">
                <a:moveTo>
                  <a:pt x="0" y="0"/>
                </a:moveTo>
                <a:lnTo>
                  <a:pt x="9936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296669" y="6299072"/>
            <a:ext cx="1276985" cy="239395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5"/>
              </a:spcBef>
              <a:tabLst>
                <a:tab pos="403860" algn="l"/>
              </a:tabLst>
            </a:pP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	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 spc="74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 spc="-112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44851" y="6299072"/>
            <a:ext cx="1120775" cy="239395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5"/>
              </a:spcBef>
              <a:tabLst>
                <a:tab pos="402590" algn="l"/>
              </a:tabLst>
            </a:pP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	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baseline="-16666" sz="1500" spc="644">
                <a:latin typeface="Cambria Math"/>
                <a:cs typeface="Cambria Math"/>
              </a:rPr>
              <a:t> </a:t>
            </a:r>
            <a:r>
              <a:rPr dirty="0" baseline="-16666" sz="1500" spc="7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73100" y="6741032"/>
            <a:ext cx="1002665" cy="61150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1-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F.E.M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45"/>
              </a:spcBef>
            </a:pPr>
            <a:r>
              <a:rPr dirty="0" sz="1400" spc="-5">
                <a:latin typeface="Times New Roman"/>
                <a:cs typeface="Times New Roman"/>
              </a:rPr>
              <a:t>Let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EI</a:t>
            </a:r>
            <a:r>
              <a:rPr dirty="0" sz="1400" spc="-5">
                <a:latin typeface="Calibri"/>
                <a:cs typeface="Calibri"/>
              </a:rPr>
              <a:t>Δ</a:t>
            </a:r>
            <a:r>
              <a:rPr dirty="0" sz="1400" spc="-5">
                <a:latin typeface="Times New Roman"/>
                <a:cs typeface="Times New Roman"/>
              </a:rPr>
              <a:t>=100f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73100" y="7700009"/>
            <a:ext cx="1073785" cy="23939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60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69110" y="7523835"/>
            <a:ext cx="548005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ctr" marR="62865">
              <a:lnSpc>
                <a:spcPct val="100000"/>
              </a:lnSpc>
              <a:spcBef>
                <a:spcPts val="325"/>
              </a:spcBef>
            </a:pP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31238" y="7817357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781810" y="7840725"/>
            <a:ext cx="521334" cy="0"/>
          </a:xfrm>
          <a:custGeom>
            <a:avLst/>
            <a:gdLst/>
            <a:ahLst/>
            <a:cxnLst/>
            <a:rect l="l" t="t" r="r" b="b"/>
            <a:pathLst>
              <a:path w="521335" h="0">
                <a:moveTo>
                  <a:pt x="0" y="0"/>
                </a:moveTo>
                <a:lnTo>
                  <a:pt x="52120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2340610" y="7700009"/>
            <a:ext cx="158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025775" y="7665160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496"/>
                </a:moveTo>
                <a:lnTo>
                  <a:pt x="73151" y="12496"/>
                </a:lnTo>
                <a:lnTo>
                  <a:pt x="73151" y="0"/>
                </a:lnTo>
                <a:lnTo>
                  <a:pt x="0" y="0"/>
                </a:lnTo>
                <a:lnTo>
                  <a:pt x="0" y="124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2522347" y="7530845"/>
            <a:ext cx="7994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2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819526" y="7818881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918586" y="7672577"/>
            <a:ext cx="193675" cy="3225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06680">
              <a:lnSpc>
                <a:spcPts val="117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ts val="1170"/>
              </a:lnSpc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535047" y="7840725"/>
            <a:ext cx="772795" cy="0"/>
          </a:xfrm>
          <a:custGeom>
            <a:avLst/>
            <a:gdLst/>
            <a:ahLst/>
            <a:cxnLst/>
            <a:rect l="l" t="t" r="r" b="b"/>
            <a:pathLst>
              <a:path w="772795" h="0">
                <a:moveTo>
                  <a:pt x="0" y="0"/>
                </a:moveTo>
                <a:lnTo>
                  <a:pt x="7726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3343783" y="7700009"/>
            <a:ext cx="14757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73100" y="8356853"/>
            <a:ext cx="1071880" cy="23939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801239" y="8329421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813939" y="8322310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1769110" y="8187690"/>
            <a:ext cx="13423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 spc="-15">
                <a:latin typeface="Cambria Math"/>
                <a:cs typeface="Cambria Math"/>
              </a:rPr>
              <a:t>)</a:t>
            </a:r>
            <a:r>
              <a:rPr dirty="0" sz="1400" spc="-10">
                <a:latin typeface="Cambria Math"/>
                <a:cs typeface="Cambria Math"/>
              </a:rPr>
              <a:t>(</a:t>
            </a:r>
            <a:r>
              <a:rPr dirty="0" sz="1400" spc="26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336038" y="8475726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435479" y="8474202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781810" y="8497569"/>
            <a:ext cx="1315720" cy="0"/>
          </a:xfrm>
          <a:custGeom>
            <a:avLst/>
            <a:gdLst/>
            <a:ahLst/>
            <a:cxnLst/>
            <a:rect l="l" t="t" r="r" b="b"/>
            <a:pathLst>
              <a:path w="1315720" h="0">
                <a:moveTo>
                  <a:pt x="0" y="0"/>
                </a:moveTo>
                <a:lnTo>
                  <a:pt x="131546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3133470" y="8356853"/>
            <a:ext cx="15430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53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15136" y="9016745"/>
            <a:ext cx="7416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62610" algn="l"/>
              </a:tabLst>
            </a:pPr>
            <a:r>
              <a:rPr dirty="0" sz="1000" spc="430">
                <a:latin typeface="Cambria Math"/>
                <a:cs typeface="Cambria Math"/>
              </a:rPr>
              <a:t> </a:t>
            </a: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43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212594" y="8993885"/>
            <a:ext cx="198120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baseline="-15873" sz="2100" spc="697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1790954" y="9069069"/>
            <a:ext cx="1047750" cy="0"/>
          </a:xfrm>
          <a:custGeom>
            <a:avLst/>
            <a:gdLst/>
            <a:ahLst/>
            <a:cxnLst/>
            <a:rect l="l" t="t" r="r" b="b"/>
            <a:pathLst>
              <a:path w="1047750" h="0">
                <a:moveTo>
                  <a:pt x="0" y="0"/>
                </a:moveTo>
                <a:lnTo>
                  <a:pt x="104729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673100" y="8928353"/>
            <a:ext cx="35109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81635" algn="l"/>
                <a:tab pos="934719" algn="l"/>
              </a:tabLst>
            </a:pP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41666" sz="2100" spc="1102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</a:t>
            </a:r>
            <a:r>
              <a:rPr dirty="0" baseline="43650" sz="2100" spc="7">
                <a:latin typeface="Cambria Math"/>
                <a:cs typeface="Cambria Math"/>
              </a:rPr>
              <a:t>(</a:t>
            </a:r>
            <a:r>
              <a:rPr dirty="0" baseline="41666" sz="2100" spc="7">
                <a:latin typeface="Cambria Math"/>
                <a:cs typeface="Cambria Math"/>
              </a:rPr>
              <a:t> </a:t>
            </a:r>
            <a:r>
              <a:rPr dirty="0" baseline="43650" sz="2100" spc="-7">
                <a:latin typeface="Cambria Math"/>
                <a:cs typeface="Cambria Math"/>
              </a:rPr>
              <a:t>)</a:t>
            </a:r>
            <a:r>
              <a:rPr dirty="0" baseline="41666" sz="2100" spc="-7">
                <a:latin typeface="Cambria Math"/>
                <a:cs typeface="Cambria Math"/>
              </a:rPr>
              <a:t>(</a:t>
            </a:r>
            <a:r>
              <a:rPr dirty="0" baseline="41666" sz="2100" spc="75">
                <a:latin typeface="Cambria Math"/>
                <a:cs typeface="Cambria Math"/>
              </a:rPr>
              <a:t> </a:t>
            </a:r>
            <a:r>
              <a:rPr dirty="0" baseline="41666" sz="2100">
                <a:latin typeface="Cambria Math"/>
                <a:cs typeface="Cambria Math"/>
              </a:rPr>
              <a:t>)</a:t>
            </a:r>
            <a:r>
              <a:rPr dirty="0" baseline="41666" sz="2100" spc="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73100" y="9370262"/>
            <a:ext cx="16217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2- </a:t>
            </a:r>
            <a:r>
              <a:rPr dirty="0" sz="1400" spc="-5">
                <a:latin typeface="Times New Roman"/>
                <a:cs typeface="Times New Roman"/>
              </a:rPr>
              <a:t>MODIFIED</a:t>
            </a:r>
            <a:r>
              <a:rPr dirty="0" sz="1400" spc="-1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F.E.M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6134100" y="2846069"/>
            <a:ext cx="95250" cy="1085850"/>
          </a:xfrm>
          <a:custGeom>
            <a:avLst/>
            <a:gdLst/>
            <a:ahLst/>
            <a:cxnLst/>
            <a:rect l="l" t="t" r="r" b="b"/>
            <a:pathLst>
              <a:path w="95250" h="1085850">
                <a:moveTo>
                  <a:pt x="0" y="1085850"/>
                </a:moveTo>
                <a:lnTo>
                  <a:pt x="95250" y="1085850"/>
                </a:lnTo>
                <a:lnTo>
                  <a:pt x="95250" y="0"/>
                </a:lnTo>
                <a:lnTo>
                  <a:pt x="0" y="0"/>
                </a:lnTo>
                <a:lnTo>
                  <a:pt x="0" y="108585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448175" y="3931919"/>
            <a:ext cx="1781175" cy="95250"/>
          </a:xfrm>
          <a:custGeom>
            <a:avLst/>
            <a:gdLst/>
            <a:ahLst/>
            <a:cxnLst/>
            <a:rect l="l" t="t" r="r" b="b"/>
            <a:pathLst>
              <a:path w="1781175" h="95250">
                <a:moveTo>
                  <a:pt x="0" y="95250"/>
                </a:moveTo>
                <a:lnTo>
                  <a:pt x="1781175" y="95250"/>
                </a:lnTo>
                <a:lnTo>
                  <a:pt x="1781175" y="0"/>
                </a:lnTo>
                <a:lnTo>
                  <a:pt x="0" y="0"/>
                </a:lnTo>
                <a:lnTo>
                  <a:pt x="0" y="9525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714877" y="3920235"/>
            <a:ext cx="817880" cy="1016000"/>
          </a:xfrm>
          <a:custGeom>
            <a:avLst/>
            <a:gdLst/>
            <a:ahLst/>
            <a:cxnLst/>
            <a:rect l="l" t="t" r="r" b="b"/>
            <a:pathLst>
              <a:path w="817879" h="1016000">
                <a:moveTo>
                  <a:pt x="756538" y="0"/>
                </a:moveTo>
                <a:lnTo>
                  <a:pt x="0" y="968248"/>
                </a:lnTo>
                <a:lnTo>
                  <a:pt x="61087" y="1015873"/>
                </a:lnTo>
                <a:lnTo>
                  <a:pt x="817626" y="47625"/>
                </a:lnTo>
                <a:lnTo>
                  <a:pt x="756538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424362" y="3908107"/>
            <a:ext cx="142875" cy="1428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5754370" y="2755264"/>
            <a:ext cx="704850" cy="908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5754370" y="2755264"/>
            <a:ext cx="704850" cy="90805"/>
          </a:xfrm>
          <a:custGeom>
            <a:avLst/>
            <a:gdLst/>
            <a:ahLst/>
            <a:cxnLst/>
            <a:rect l="l" t="t" r="r" b="b"/>
            <a:pathLst>
              <a:path w="704850" h="90805">
                <a:moveTo>
                  <a:pt x="0" y="90804"/>
                </a:moveTo>
                <a:lnTo>
                  <a:pt x="704850" y="90804"/>
                </a:lnTo>
                <a:lnTo>
                  <a:pt x="7048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3949065" y="4658994"/>
            <a:ext cx="1289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413884" y="3700398"/>
            <a:ext cx="1225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965697" y="3615054"/>
            <a:ext cx="1206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27736" y="362942"/>
            <a:ext cx="6709409" cy="2747645"/>
          </a:xfrm>
          <a:prstGeom prst="rect">
            <a:avLst/>
          </a:prstGeom>
        </p:spPr>
        <p:txBody>
          <a:bodyPr wrap="square" lIns="0" tIns="768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 marL="29209">
              <a:lnSpc>
                <a:spcPct val="100000"/>
              </a:lnSpc>
              <a:spcBef>
                <a:spcPts val="450"/>
              </a:spcBef>
            </a:pPr>
            <a:r>
              <a:rPr dirty="0" sz="1400" spc="-5">
                <a:latin typeface="Times New Roman"/>
                <a:cs typeface="Times New Roman"/>
              </a:rPr>
              <a:t>Final moments due to </a:t>
            </a:r>
            <a:r>
              <a:rPr dirty="0" sz="1400">
                <a:latin typeface="Times New Roman"/>
                <a:cs typeface="Times New Roman"/>
              </a:rPr>
              <a:t>non </a:t>
            </a:r>
            <a:r>
              <a:rPr dirty="0" sz="1400" spc="-5">
                <a:latin typeface="Times New Roman"/>
                <a:cs typeface="Times New Roman"/>
              </a:rPr>
              <a:t>side </a:t>
            </a:r>
            <a:r>
              <a:rPr dirty="0" sz="1400">
                <a:latin typeface="Times New Roman"/>
                <a:cs typeface="Times New Roman"/>
              </a:rPr>
              <a:t>sway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are</a:t>
            </a:r>
            <a:endParaRPr sz="1400">
              <a:latin typeface="Times New Roman"/>
              <a:cs typeface="Times New Roman"/>
            </a:endParaRPr>
          </a:p>
          <a:p>
            <a:pPr marL="29209">
              <a:lnSpc>
                <a:spcPct val="100000"/>
              </a:lnSpc>
              <a:spcBef>
                <a:spcPts val="1230"/>
              </a:spcBef>
            </a:pPr>
            <a:r>
              <a:rPr dirty="0" sz="1400" spc="730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29209">
              <a:lnSpc>
                <a:spcPct val="100000"/>
              </a:lnSpc>
              <a:spcBef>
                <a:spcPts val="120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29209">
              <a:lnSpc>
                <a:spcPct val="100000"/>
              </a:lnSpc>
              <a:spcBef>
                <a:spcPts val="121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44">
                <a:latin typeface="Cambria Math"/>
                <a:cs typeface="Cambria Math"/>
              </a:rPr>
              <a:t> </a:t>
            </a:r>
            <a:r>
              <a:rPr dirty="0" baseline="-16666" sz="1500" spc="65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29209">
              <a:lnSpc>
                <a:spcPct val="100000"/>
              </a:lnSpc>
              <a:spcBef>
                <a:spcPts val="121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44">
                <a:latin typeface="Cambria Math"/>
                <a:cs typeface="Cambria Math"/>
              </a:rPr>
              <a:t> </a:t>
            </a:r>
            <a:r>
              <a:rPr dirty="0" baseline="-16666" sz="1500" spc="65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89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-15">
                <a:latin typeface="Cambria Math"/>
                <a:cs typeface="Cambria Math"/>
              </a:rPr>
              <a:t>(</a:t>
            </a:r>
            <a:r>
              <a:rPr dirty="0" sz="1400" spc="14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257810">
              <a:lnSpc>
                <a:spcPct val="100000"/>
              </a:lnSpc>
              <a:spcBef>
                <a:spcPts val="1155"/>
              </a:spcBef>
            </a:pPr>
            <a:r>
              <a:rPr dirty="0" sz="1400">
                <a:latin typeface="Times New Roman"/>
                <a:cs typeface="Times New Roman"/>
              </a:rPr>
              <a:t>2- </a:t>
            </a:r>
            <a:r>
              <a:rPr dirty="0" sz="1400" spc="-5">
                <a:latin typeface="Times New Roman"/>
                <a:cs typeface="Times New Roman"/>
              </a:rPr>
              <a:t>Due to side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sway</a:t>
            </a:r>
            <a:endParaRPr sz="1400">
              <a:latin typeface="Times New Roman"/>
              <a:cs typeface="Times New Roman"/>
            </a:endParaRPr>
          </a:p>
          <a:p>
            <a:pPr algn="r" marR="698500">
              <a:lnSpc>
                <a:spcPct val="100000"/>
              </a:lnSpc>
              <a:spcBef>
                <a:spcPts val="790"/>
              </a:spcBef>
            </a:pPr>
            <a:r>
              <a:rPr dirty="0" sz="1400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185284" y="4306950"/>
            <a:ext cx="850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I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089016" y="4034154"/>
            <a:ext cx="3086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1.5I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308597" y="3263010"/>
            <a:ext cx="1758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">
                <a:latin typeface="Times New Roman"/>
                <a:cs typeface="Times New Roman"/>
              </a:rPr>
              <a:t>2I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3457575" y="4889499"/>
            <a:ext cx="704850" cy="908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457575" y="4889499"/>
            <a:ext cx="704850" cy="90805"/>
          </a:xfrm>
          <a:custGeom>
            <a:avLst/>
            <a:gdLst/>
            <a:ahLst/>
            <a:cxnLst/>
            <a:rect l="l" t="t" r="r" b="b"/>
            <a:pathLst>
              <a:path w="704850" h="90804">
                <a:moveTo>
                  <a:pt x="0" y="90804"/>
                </a:moveTo>
                <a:lnTo>
                  <a:pt x="704850" y="90804"/>
                </a:lnTo>
                <a:lnTo>
                  <a:pt x="7048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6860285" y="4954650"/>
            <a:ext cx="117475" cy="162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6229350" y="5204459"/>
            <a:ext cx="0" cy="403860"/>
          </a:xfrm>
          <a:custGeom>
            <a:avLst/>
            <a:gdLst/>
            <a:ahLst/>
            <a:cxnLst/>
            <a:rect l="l" t="t" r="r" b="b"/>
            <a:pathLst>
              <a:path w="0" h="403860">
                <a:moveTo>
                  <a:pt x="0" y="0"/>
                </a:moveTo>
                <a:lnTo>
                  <a:pt x="0" y="40386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4448175" y="5204459"/>
            <a:ext cx="0" cy="403860"/>
          </a:xfrm>
          <a:custGeom>
            <a:avLst/>
            <a:gdLst/>
            <a:ahLst/>
            <a:cxnLst/>
            <a:rect l="l" t="t" r="r" b="b"/>
            <a:pathLst>
              <a:path w="0" h="403860">
                <a:moveTo>
                  <a:pt x="0" y="0"/>
                </a:moveTo>
                <a:lnTo>
                  <a:pt x="0" y="40386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3733800" y="5204459"/>
            <a:ext cx="0" cy="403860"/>
          </a:xfrm>
          <a:custGeom>
            <a:avLst/>
            <a:gdLst/>
            <a:ahLst/>
            <a:cxnLst/>
            <a:rect l="l" t="t" r="r" b="b"/>
            <a:pathLst>
              <a:path w="0" h="403860">
                <a:moveTo>
                  <a:pt x="0" y="0"/>
                </a:moveTo>
                <a:lnTo>
                  <a:pt x="0" y="40386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3733800" y="5346064"/>
            <a:ext cx="2495550" cy="0"/>
          </a:xfrm>
          <a:custGeom>
            <a:avLst/>
            <a:gdLst/>
            <a:ahLst/>
            <a:cxnLst/>
            <a:rect l="l" t="t" r="r" b="b"/>
            <a:pathLst>
              <a:path w="2495550" h="0">
                <a:moveTo>
                  <a:pt x="0" y="0"/>
                </a:moveTo>
                <a:lnTo>
                  <a:pt x="24955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3805554" y="5290184"/>
            <a:ext cx="2070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25793" sz="2100" spc="-7">
                <a:latin typeface="Calibri"/>
                <a:cs typeface="Calibri"/>
              </a:rPr>
              <a:t>3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089016" y="5290184"/>
            <a:ext cx="2070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25793" sz="2100" spc="-7">
                <a:latin typeface="Calibri"/>
                <a:cs typeface="Calibri"/>
              </a:rPr>
              <a:t>6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6134100" y="3777614"/>
            <a:ext cx="0" cy="428625"/>
          </a:xfrm>
          <a:custGeom>
            <a:avLst/>
            <a:gdLst/>
            <a:ahLst/>
            <a:cxnLst/>
            <a:rect l="l" t="t" r="r" b="b"/>
            <a:pathLst>
              <a:path w="0" h="428625">
                <a:moveTo>
                  <a:pt x="0" y="0"/>
                </a:moveTo>
                <a:lnTo>
                  <a:pt x="0" y="4286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4514850" y="3930014"/>
            <a:ext cx="0" cy="428625"/>
          </a:xfrm>
          <a:custGeom>
            <a:avLst/>
            <a:gdLst/>
            <a:ahLst/>
            <a:cxnLst/>
            <a:rect l="l" t="t" r="r" b="b"/>
            <a:pathLst>
              <a:path w="0" h="428625">
                <a:moveTo>
                  <a:pt x="0" y="0"/>
                </a:moveTo>
                <a:lnTo>
                  <a:pt x="0" y="4286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4886325" y="3930014"/>
            <a:ext cx="0" cy="428625"/>
          </a:xfrm>
          <a:custGeom>
            <a:avLst/>
            <a:gdLst/>
            <a:ahLst/>
            <a:cxnLst/>
            <a:rect l="l" t="t" r="r" b="b"/>
            <a:pathLst>
              <a:path w="0" h="428625">
                <a:moveTo>
                  <a:pt x="0" y="0"/>
                </a:moveTo>
                <a:lnTo>
                  <a:pt x="0" y="4286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 txBox="1"/>
          <p:nvPr/>
        </p:nvSpPr>
        <p:spPr>
          <a:xfrm>
            <a:off x="4822316" y="3669919"/>
            <a:ext cx="1631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B'</a:t>
            </a:r>
            <a:endParaRPr sz="1400">
              <a:latin typeface="Calibri"/>
              <a:cs typeface="Calibri"/>
            </a:endParaRPr>
          </a:p>
        </p:txBody>
      </p:sp>
      <p:graphicFrame>
        <p:nvGraphicFramePr>
          <p:cNvPr id="63" name="object 63"/>
          <p:cNvGraphicFramePr>
            <a:graphicFrameLocks noGrp="1"/>
          </p:cNvGraphicFramePr>
          <p:nvPr/>
        </p:nvGraphicFramePr>
        <p:xfrm>
          <a:off x="6500812" y="2841307"/>
          <a:ext cx="404495" cy="2428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9550"/>
                <a:gridCol w="189865"/>
              </a:tblGrid>
              <a:tr h="11715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3815">
                        <a:lnSpc>
                          <a:spcPts val="1480"/>
                        </a:lnSpc>
                        <a:spcBef>
                          <a:spcPts val="120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C'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8255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dirty="0" baseline="-25793" sz="2100" spc="-7"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m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290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8255">
                        <a:lnSpc>
                          <a:spcPct val="100000"/>
                        </a:lnSpc>
                      </a:pPr>
                      <a:r>
                        <a:rPr dirty="0" baseline="-25793" sz="2100" spc="-7"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m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571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81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0" marR="12065">
                        <a:lnSpc>
                          <a:spcPts val="1345"/>
                        </a:lnSpc>
                      </a:pPr>
                      <a:r>
                        <a:rPr dirty="0" baseline="-25793" sz="2100" spc="-7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900">
                          <a:latin typeface="Calibri"/>
                          <a:cs typeface="Calibri"/>
                        </a:rPr>
                        <a:t>c</a:t>
                      </a:r>
                      <a:endParaRPr sz="9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4" name="object 64"/>
          <p:cNvSpPr/>
          <p:nvPr/>
        </p:nvSpPr>
        <p:spPr>
          <a:xfrm>
            <a:off x="4286250" y="3813809"/>
            <a:ext cx="676275" cy="546735"/>
          </a:xfrm>
          <a:custGeom>
            <a:avLst/>
            <a:gdLst/>
            <a:ahLst/>
            <a:cxnLst/>
            <a:rect l="l" t="t" r="r" b="b"/>
            <a:pathLst>
              <a:path w="676275" h="546735">
                <a:moveTo>
                  <a:pt x="0" y="0"/>
                </a:moveTo>
                <a:lnTo>
                  <a:pt x="676275" y="54673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3733800" y="4322444"/>
            <a:ext cx="1152525" cy="567055"/>
          </a:xfrm>
          <a:custGeom>
            <a:avLst/>
            <a:gdLst/>
            <a:ahLst/>
            <a:cxnLst/>
            <a:rect l="l" t="t" r="r" b="b"/>
            <a:pathLst>
              <a:path w="1152525" h="567054">
                <a:moveTo>
                  <a:pt x="0" y="567054"/>
                </a:moveTo>
                <a:lnTo>
                  <a:pt x="1152525" y="0"/>
                </a:lnTo>
              </a:path>
            </a:pathLst>
          </a:custGeom>
          <a:ln w="9525">
            <a:solidFill>
              <a:srgbClr val="000000"/>
            </a:solidFill>
            <a:prstDash val="dashDot"/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4886325" y="3987164"/>
            <a:ext cx="1619250" cy="335280"/>
          </a:xfrm>
          <a:custGeom>
            <a:avLst/>
            <a:gdLst/>
            <a:ahLst/>
            <a:cxnLst/>
            <a:rect l="l" t="t" r="r" b="b"/>
            <a:pathLst>
              <a:path w="1619250" h="335279">
                <a:moveTo>
                  <a:pt x="0" y="335280"/>
                </a:moveTo>
                <a:lnTo>
                  <a:pt x="1619250" y="0"/>
                </a:lnTo>
              </a:path>
            </a:pathLst>
          </a:custGeom>
          <a:ln w="9525">
            <a:solidFill>
              <a:srgbClr val="000000"/>
            </a:solidFill>
            <a:prstDash val="dashDot"/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6229350" y="2846069"/>
            <a:ext cx="276225" cy="1141095"/>
          </a:xfrm>
          <a:custGeom>
            <a:avLst/>
            <a:gdLst/>
            <a:ahLst/>
            <a:cxnLst/>
            <a:rect l="l" t="t" r="r" b="b"/>
            <a:pathLst>
              <a:path w="276225" h="1141095">
                <a:moveTo>
                  <a:pt x="0" y="0"/>
                </a:moveTo>
                <a:lnTo>
                  <a:pt x="276225" y="1141095"/>
                </a:lnTo>
              </a:path>
            </a:pathLst>
          </a:custGeom>
          <a:ln w="9525">
            <a:solidFill>
              <a:srgbClr val="000000"/>
            </a:solidFill>
            <a:prstDash val="dashDot"/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 txBox="1"/>
          <p:nvPr/>
        </p:nvSpPr>
        <p:spPr>
          <a:xfrm>
            <a:off x="4822316" y="4386198"/>
            <a:ext cx="1955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B"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654677" y="3729354"/>
            <a:ext cx="12636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Δ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6302502" y="3804030"/>
            <a:ext cx="12636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Δ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2447925" y="3589019"/>
            <a:ext cx="895350" cy="653415"/>
          </a:xfrm>
          <a:custGeom>
            <a:avLst/>
            <a:gdLst/>
            <a:ahLst/>
            <a:cxnLst/>
            <a:rect l="l" t="t" r="r" b="b"/>
            <a:pathLst>
              <a:path w="895350" h="653414">
                <a:moveTo>
                  <a:pt x="895350" y="653415"/>
                </a:moveTo>
                <a:lnTo>
                  <a:pt x="895350" y="0"/>
                </a:lnTo>
                <a:lnTo>
                  <a:pt x="0" y="0"/>
                </a:lnTo>
                <a:lnTo>
                  <a:pt x="895350" y="65341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 txBox="1"/>
          <p:nvPr/>
        </p:nvSpPr>
        <p:spPr>
          <a:xfrm>
            <a:off x="2183638" y="3357498"/>
            <a:ext cx="1225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8" name="object 7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79" name="object 7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  <p:sp>
        <p:nvSpPr>
          <p:cNvPr id="73" name="object 73"/>
          <p:cNvSpPr txBox="1"/>
          <p:nvPr/>
        </p:nvSpPr>
        <p:spPr>
          <a:xfrm>
            <a:off x="3423030" y="3386454"/>
            <a:ext cx="1631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B'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288919" y="4204842"/>
            <a:ext cx="1955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B"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2802763" y="3547998"/>
            <a:ext cx="26860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65100">
              <a:lnSpc>
                <a:spcPts val="144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4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440"/>
              </a:lnSpc>
            </a:pPr>
            <a:r>
              <a:rPr dirty="0" sz="1400">
                <a:latin typeface="Calibri"/>
                <a:cs typeface="Calibri"/>
              </a:rPr>
              <a:t>5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194430" y="3756786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2910967" y="3327019"/>
            <a:ext cx="126364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Δ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27736" y="356013"/>
            <a:ext cx="6709409" cy="617855"/>
          </a:xfrm>
          <a:prstGeom prst="rect">
            <a:avLst/>
          </a:prstGeom>
        </p:spPr>
        <p:txBody>
          <a:bodyPr wrap="square" lIns="0" tIns="838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60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 marL="29209">
              <a:lnSpc>
                <a:spcPct val="100000"/>
              </a:lnSpc>
              <a:spcBef>
                <a:spcPts val="50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3267582"/>
            <a:ext cx="3279140" cy="20701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Final moments due to </a:t>
            </a:r>
            <a:r>
              <a:rPr dirty="0" sz="1400">
                <a:latin typeface="Times New Roman"/>
                <a:cs typeface="Times New Roman"/>
              </a:rPr>
              <a:t>side </a:t>
            </a:r>
            <a:r>
              <a:rPr dirty="0" sz="1400" spc="-5">
                <a:latin typeface="Times New Roman"/>
                <a:cs typeface="Times New Roman"/>
              </a:rPr>
              <a:t>sway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are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25"/>
              </a:spcBef>
            </a:pPr>
            <a:r>
              <a:rPr dirty="0" sz="1400" spc="730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15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44">
                <a:latin typeface="Cambria Math"/>
                <a:cs typeface="Cambria Math"/>
              </a:rPr>
              <a:t> </a:t>
            </a:r>
            <a:r>
              <a:rPr dirty="0" baseline="-16666" sz="1500" spc="65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44">
                <a:latin typeface="Cambria Math"/>
                <a:cs typeface="Cambria Math"/>
              </a:rPr>
              <a:t> </a:t>
            </a:r>
            <a:r>
              <a:rPr dirty="0" baseline="-16666" sz="1500" spc="65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89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-15">
                <a:latin typeface="Cambria Math"/>
                <a:cs typeface="Cambria Math"/>
              </a:rPr>
              <a:t>(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dirty="0" sz="1400" spc="-5">
                <a:latin typeface="Times New Roman"/>
                <a:cs typeface="Times New Roman"/>
              </a:rPr>
              <a:t>Total moment=M(non side)+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M(side)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4500" y="5465444"/>
            <a:ext cx="1979930" cy="97281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30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44">
                <a:latin typeface="Cambria Math"/>
                <a:cs typeface="Cambria Math"/>
              </a:rPr>
              <a:t> </a:t>
            </a:r>
            <a:r>
              <a:rPr dirty="0" baseline="-16666" sz="1500" spc="65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86231" y="6654164"/>
            <a:ext cx="1917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3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4500" y="6565772"/>
            <a:ext cx="18840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84175" algn="l"/>
              </a:tabLst>
            </a:pP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385572" y="1358137"/>
          <a:ext cx="3300095" cy="17710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1985"/>
                <a:gridCol w="1336675"/>
                <a:gridCol w="657225"/>
                <a:gridCol w="655320"/>
              </a:tblGrid>
              <a:tr h="210311">
                <a:tc gridSpan="2">
                  <a:txBody>
                    <a:bodyPr/>
                    <a:lstStyle/>
                    <a:p>
                      <a:pPr algn="ctr" marL="635">
                        <a:lnSpc>
                          <a:spcPts val="155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joint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C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11836">
                <a:tc gridSpan="2">
                  <a:txBody>
                    <a:bodyPr/>
                    <a:lstStyle/>
                    <a:p>
                      <a:pPr algn="ctr">
                        <a:lnSpc>
                          <a:spcPts val="157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member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CB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57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CD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0980">
                <a:tc gridSpan="2">
                  <a:txBody>
                    <a:bodyPr/>
                    <a:lstStyle/>
                    <a:p>
                      <a:pPr algn="ctr" marL="635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D.F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0.273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0.727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20267">
                <a:tc rowSpan="2">
                  <a:txBody>
                    <a:bodyPr/>
                    <a:lstStyle/>
                    <a:p>
                      <a:pPr marL="67945">
                        <a:lnSpc>
                          <a:spcPts val="167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Cycle1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67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F.E.M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9.4f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1670"/>
                        </a:lnSpc>
                      </a:pPr>
                      <a:r>
                        <a:rPr dirty="0" sz="1400" spc="5">
                          <a:latin typeface="Times New Roman"/>
                          <a:cs typeface="Times New Roman"/>
                        </a:rPr>
                        <a:t>75f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640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Balance</a:t>
                      </a:r>
                      <a:r>
                        <a:rPr dirty="0" sz="14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moment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-23.04f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-61.36f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4988">
                <a:tc gridSpan="2">
                  <a:txBody>
                    <a:bodyPr/>
                    <a:lstStyle/>
                    <a:p>
                      <a:pPr marL="593090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summation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-13.64f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13.64f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1" name="object 11"/>
          <p:cNvSpPr/>
          <p:nvPr/>
        </p:nvSpPr>
        <p:spPr>
          <a:xfrm>
            <a:off x="4989195" y="6743700"/>
            <a:ext cx="95250" cy="1085850"/>
          </a:xfrm>
          <a:custGeom>
            <a:avLst/>
            <a:gdLst/>
            <a:ahLst/>
            <a:cxnLst/>
            <a:rect l="l" t="t" r="r" b="b"/>
            <a:pathLst>
              <a:path w="95250" h="1085850">
                <a:moveTo>
                  <a:pt x="0" y="1085849"/>
                </a:moveTo>
                <a:lnTo>
                  <a:pt x="95250" y="1085849"/>
                </a:lnTo>
                <a:lnTo>
                  <a:pt x="95250" y="0"/>
                </a:lnTo>
                <a:lnTo>
                  <a:pt x="0" y="0"/>
                </a:lnTo>
                <a:lnTo>
                  <a:pt x="0" y="108584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303270" y="7829550"/>
            <a:ext cx="1781175" cy="95250"/>
          </a:xfrm>
          <a:custGeom>
            <a:avLst/>
            <a:gdLst/>
            <a:ahLst/>
            <a:cxnLst/>
            <a:rect l="l" t="t" r="r" b="b"/>
            <a:pathLst>
              <a:path w="1781175" h="95250">
                <a:moveTo>
                  <a:pt x="0" y="95249"/>
                </a:moveTo>
                <a:lnTo>
                  <a:pt x="1781175" y="95249"/>
                </a:lnTo>
                <a:lnTo>
                  <a:pt x="1781175" y="0"/>
                </a:lnTo>
                <a:lnTo>
                  <a:pt x="0" y="0"/>
                </a:lnTo>
                <a:lnTo>
                  <a:pt x="0" y="9524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569972" y="7817865"/>
            <a:ext cx="817880" cy="1016000"/>
          </a:xfrm>
          <a:custGeom>
            <a:avLst/>
            <a:gdLst/>
            <a:ahLst/>
            <a:cxnLst/>
            <a:rect l="l" t="t" r="r" b="b"/>
            <a:pathLst>
              <a:path w="817879" h="1016000">
                <a:moveTo>
                  <a:pt x="756538" y="0"/>
                </a:moveTo>
                <a:lnTo>
                  <a:pt x="0" y="968248"/>
                </a:lnTo>
                <a:lnTo>
                  <a:pt x="61086" y="1015873"/>
                </a:lnTo>
                <a:lnTo>
                  <a:pt x="817626" y="47625"/>
                </a:lnTo>
                <a:lnTo>
                  <a:pt x="756538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279457" y="7805737"/>
            <a:ext cx="142875" cy="1428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609465" y="6652894"/>
            <a:ext cx="704850" cy="908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609465" y="6652894"/>
            <a:ext cx="704850" cy="90805"/>
          </a:xfrm>
          <a:custGeom>
            <a:avLst/>
            <a:gdLst/>
            <a:ahLst/>
            <a:cxnLst/>
            <a:rect l="l" t="t" r="r" b="b"/>
            <a:pathLst>
              <a:path w="704850" h="90804">
                <a:moveTo>
                  <a:pt x="0" y="90804"/>
                </a:moveTo>
                <a:lnTo>
                  <a:pt x="704850" y="90804"/>
                </a:lnTo>
                <a:lnTo>
                  <a:pt x="7048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2802763" y="8556497"/>
            <a:ext cx="1289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820792" y="7514081"/>
            <a:ext cx="1206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163692" y="6769989"/>
            <a:ext cx="1352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312670" y="8787129"/>
            <a:ext cx="704850" cy="9080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312670" y="8787129"/>
            <a:ext cx="704850" cy="90805"/>
          </a:xfrm>
          <a:custGeom>
            <a:avLst/>
            <a:gdLst/>
            <a:ahLst/>
            <a:cxnLst/>
            <a:rect l="l" t="t" r="r" b="b"/>
            <a:pathLst>
              <a:path w="704850" h="90804">
                <a:moveTo>
                  <a:pt x="0" y="90804"/>
                </a:moveTo>
                <a:lnTo>
                  <a:pt x="704850" y="90804"/>
                </a:lnTo>
                <a:lnTo>
                  <a:pt x="7048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391150" y="8844279"/>
            <a:ext cx="350520" cy="0"/>
          </a:xfrm>
          <a:custGeom>
            <a:avLst/>
            <a:gdLst/>
            <a:ahLst/>
            <a:cxnLst/>
            <a:rect l="l" t="t" r="r" b="b"/>
            <a:pathLst>
              <a:path w="350520" h="0">
                <a:moveTo>
                  <a:pt x="0" y="0"/>
                </a:moveTo>
                <a:lnTo>
                  <a:pt x="35052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5391150" y="7915275"/>
            <a:ext cx="350520" cy="0"/>
          </a:xfrm>
          <a:custGeom>
            <a:avLst/>
            <a:gdLst/>
            <a:ahLst/>
            <a:cxnLst/>
            <a:rect l="l" t="t" r="r" b="b"/>
            <a:pathLst>
              <a:path w="350520" h="0">
                <a:moveTo>
                  <a:pt x="0" y="0"/>
                </a:moveTo>
                <a:lnTo>
                  <a:pt x="35052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5391150" y="6743700"/>
            <a:ext cx="350520" cy="0"/>
          </a:xfrm>
          <a:custGeom>
            <a:avLst/>
            <a:gdLst/>
            <a:ahLst/>
            <a:cxnLst/>
            <a:rect l="l" t="t" r="r" b="b"/>
            <a:pathLst>
              <a:path w="350520" h="0">
                <a:moveTo>
                  <a:pt x="0" y="0"/>
                </a:moveTo>
                <a:lnTo>
                  <a:pt x="35052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570220" y="5755639"/>
            <a:ext cx="635" cy="3117215"/>
          </a:xfrm>
          <a:custGeom>
            <a:avLst/>
            <a:gdLst/>
            <a:ahLst/>
            <a:cxnLst/>
            <a:rect l="l" t="t" r="r" b="b"/>
            <a:pathLst>
              <a:path w="635" h="3117215">
                <a:moveTo>
                  <a:pt x="0" y="0"/>
                </a:moveTo>
                <a:lnTo>
                  <a:pt x="634" y="3117215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5566409" y="7117460"/>
            <a:ext cx="2070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25793" sz="2100" spc="-7">
                <a:latin typeface="Calibri"/>
                <a:cs typeface="Calibri"/>
              </a:rPr>
              <a:t>4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566409" y="8164829"/>
            <a:ext cx="2070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25793" sz="2100" spc="-7">
                <a:latin typeface="Calibri"/>
                <a:cs typeface="Calibri"/>
              </a:rPr>
              <a:t>4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5084445" y="9102090"/>
            <a:ext cx="0" cy="403860"/>
          </a:xfrm>
          <a:custGeom>
            <a:avLst/>
            <a:gdLst/>
            <a:ahLst/>
            <a:cxnLst/>
            <a:rect l="l" t="t" r="r" b="b"/>
            <a:pathLst>
              <a:path w="0" h="403859">
                <a:moveTo>
                  <a:pt x="0" y="0"/>
                </a:moveTo>
                <a:lnTo>
                  <a:pt x="0" y="40386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303270" y="9102090"/>
            <a:ext cx="0" cy="403860"/>
          </a:xfrm>
          <a:custGeom>
            <a:avLst/>
            <a:gdLst/>
            <a:ahLst/>
            <a:cxnLst/>
            <a:rect l="l" t="t" r="r" b="b"/>
            <a:pathLst>
              <a:path w="0" h="403859">
                <a:moveTo>
                  <a:pt x="0" y="0"/>
                </a:moveTo>
                <a:lnTo>
                  <a:pt x="0" y="40386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588895" y="9102090"/>
            <a:ext cx="0" cy="403860"/>
          </a:xfrm>
          <a:custGeom>
            <a:avLst/>
            <a:gdLst/>
            <a:ahLst/>
            <a:cxnLst/>
            <a:rect l="l" t="t" r="r" b="b"/>
            <a:pathLst>
              <a:path w="0" h="403859">
                <a:moveTo>
                  <a:pt x="0" y="0"/>
                </a:moveTo>
                <a:lnTo>
                  <a:pt x="0" y="40386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588895" y="9243694"/>
            <a:ext cx="2495550" cy="0"/>
          </a:xfrm>
          <a:custGeom>
            <a:avLst/>
            <a:gdLst/>
            <a:ahLst/>
            <a:cxnLst/>
            <a:rect l="l" t="t" r="r" b="b"/>
            <a:pathLst>
              <a:path w="2495550" h="0">
                <a:moveTo>
                  <a:pt x="0" y="0"/>
                </a:moveTo>
                <a:lnTo>
                  <a:pt x="24955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2661030" y="9187433"/>
            <a:ext cx="2070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25793" sz="2100" spc="-7">
                <a:latin typeface="Calibri"/>
                <a:cs typeface="Calibri"/>
              </a:rPr>
              <a:t>3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944239" y="9187433"/>
            <a:ext cx="2070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25793" sz="2100" spc="-7">
                <a:latin typeface="Calibri"/>
                <a:cs typeface="Calibri"/>
              </a:rPr>
              <a:t>6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212720" y="8529954"/>
            <a:ext cx="734695" cy="490220"/>
          </a:xfrm>
          <a:custGeom>
            <a:avLst/>
            <a:gdLst/>
            <a:ahLst/>
            <a:cxnLst/>
            <a:rect l="l" t="t" r="r" b="b"/>
            <a:pathLst>
              <a:path w="734694" h="490220">
                <a:moveTo>
                  <a:pt x="65806" y="68497"/>
                </a:moveTo>
                <a:lnTo>
                  <a:pt x="46101" y="120014"/>
                </a:lnTo>
                <a:lnTo>
                  <a:pt x="25908" y="179069"/>
                </a:lnTo>
                <a:lnTo>
                  <a:pt x="10668" y="235330"/>
                </a:lnTo>
                <a:lnTo>
                  <a:pt x="1651" y="288035"/>
                </a:lnTo>
                <a:lnTo>
                  <a:pt x="0" y="312419"/>
                </a:lnTo>
                <a:lnTo>
                  <a:pt x="127" y="324357"/>
                </a:lnTo>
                <a:lnTo>
                  <a:pt x="6350" y="368553"/>
                </a:lnTo>
                <a:lnTo>
                  <a:pt x="24130" y="406272"/>
                </a:lnTo>
                <a:lnTo>
                  <a:pt x="56896" y="436117"/>
                </a:lnTo>
                <a:lnTo>
                  <a:pt x="92710" y="452881"/>
                </a:lnTo>
                <a:lnTo>
                  <a:pt x="135762" y="465708"/>
                </a:lnTo>
                <a:lnTo>
                  <a:pt x="184785" y="475106"/>
                </a:lnTo>
                <a:lnTo>
                  <a:pt x="255270" y="483361"/>
                </a:lnTo>
                <a:lnTo>
                  <a:pt x="327914" y="487806"/>
                </a:lnTo>
                <a:lnTo>
                  <a:pt x="430403" y="489838"/>
                </a:lnTo>
                <a:lnTo>
                  <a:pt x="460629" y="489838"/>
                </a:lnTo>
                <a:lnTo>
                  <a:pt x="487806" y="489711"/>
                </a:lnTo>
                <a:lnTo>
                  <a:pt x="500126" y="489584"/>
                </a:lnTo>
                <a:lnTo>
                  <a:pt x="511556" y="489584"/>
                </a:lnTo>
                <a:lnTo>
                  <a:pt x="552450" y="487933"/>
                </a:lnTo>
                <a:lnTo>
                  <a:pt x="604266" y="479805"/>
                </a:lnTo>
                <a:lnTo>
                  <a:pt x="614183" y="477138"/>
                </a:lnTo>
                <a:lnTo>
                  <a:pt x="430403" y="477138"/>
                </a:lnTo>
                <a:lnTo>
                  <a:pt x="363728" y="476249"/>
                </a:lnTo>
                <a:lnTo>
                  <a:pt x="292227" y="473328"/>
                </a:lnTo>
                <a:lnTo>
                  <a:pt x="220726" y="467105"/>
                </a:lnTo>
                <a:lnTo>
                  <a:pt x="169926" y="459739"/>
                </a:lnTo>
                <a:lnTo>
                  <a:pt x="123825" y="449452"/>
                </a:lnTo>
                <a:lnTo>
                  <a:pt x="84455" y="435990"/>
                </a:lnTo>
                <a:lnTo>
                  <a:pt x="46228" y="412495"/>
                </a:lnTo>
                <a:lnTo>
                  <a:pt x="21462" y="373760"/>
                </a:lnTo>
                <a:lnTo>
                  <a:pt x="13335" y="334644"/>
                </a:lnTo>
                <a:lnTo>
                  <a:pt x="12700" y="312419"/>
                </a:lnTo>
                <a:lnTo>
                  <a:pt x="14224" y="288797"/>
                </a:lnTo>
                <a:lnTo>
                  <a:pt x="23114" y="237870"/>
                </a:lnTo>
                <a:lnTo>
                  <a:pt x="38100" y="182625"/>
                </a:lnTo>
                <a:lnTo>
                  <a:pt x="58039" y="124332"/>
                </a:lnTo>
                <a:lnTo>
                  <a:pt x="77631" y="73231"/>
                </a:lnTo>
                <a:lnTo>
                  <a:pt x="65806" y="68497"/>
                </a:lnTo>
                <a:close/>
              </a:path>
              <a:path w="734694" h="490220">
                <a:moveTo>
                  <a:pt x="726567" y="402970"/>
                </a:moveTo>
                <a:lnTo>
                  <a:pt x="723646" y="405002"/>
                </a:lnTo>
                <a:lnTo>
                  <a:pt x="704723" y="418591"/>
                </a:lnTo>
                <a:lnTo>
                  <a:pt x="685165" y="431545"/>
                </a:lnTo>
                <a:lnTo>
                  <a:pt x="641350" y="454532"/>
                </a:lnTo>
                <a:lnTo>
                  <a:pt x="601091" y="467486"/>
                </a:lnTo>
                <a:lnTo>
                  <a:pt x="551180" y="475360"/>
                </a:lnTo>
                <a:lnTo>
                  <a:pt x="511302" y="476884"/>
                </a:lnTo>
                <a:lnTo>
                  <a:pt x="500126" y="476884"/>
                </a:lnTo>
                <a:lnTo>
                  <a:pt x="487806" y="477011"/>
                </a:lnTo>
                <a:lnTo>
                  <a:pt x="460502" y="477138"/>
                </a:lnTo>
                <a:lnTo>
                  <a:pt x="614183" y="477138"/>
                </a:lnTo>
                <a:lnTo>
                  <a:pt x="658876" y="460628"/>
                </a:lnTo>
                <a:lnTo>
                  <a:pt x="712089" y="428878"/>
                </a:lnTo>
                <a:lnTo>
                  <a:pt x="731012" y="415416"/>
                </a:lnTo>
                <a:lnTo>
                  <a:pt x="733933" y="413384"/>
                </a:lnTo>
                <a:lnTo>
                  <a:pt x="734568" y="409320"/>
                </a:lnTo>
                <a:lnTo>
                  <a:pt x="732536" y="406526"/>
                </a:lnTo>
                <a:lnTo>
                  <a:pt x="730504" y="403605"/>
                </a:lnTo>
                <a:lnTo>
                  <a:pt x="726567" y="402970"/>
                </a:lnTo>
                <a:close/>
              </a:path>
              <a:path w="734694" h="490220">
                <a:moveTo>
                  <a:pt x="104208" y="51815"/>
                </a:moveTo>
                <a:lnTo>
                  <a:pt x="75437" y="51815"/>
                </a:lnTo>
                <a:lnTo>
                  <a:pt x="78612" y="53085"/>
                </a:lnTo>
                <a:lnTo>
                  <a:pt x="81915" y="54355"/>
                </a:lnTo>
                <a:lnTo>
                  <a:pt x="83566" y="58038"/>
                </a:lnTo>
                <a:lnTo>
                  <a:pt x="82296" y="61340"/>
                </a:lnTo>
                <a:lnTo>
                  <a:pt x="77631" y="73231"/>
                </a:lnTo>
                <a:lnTo>
                  <a:pt x="106934" y="84962"/>
                </a:lnTo>
                <a:lnTo>
                  <a:pt x="104208" y="51815"/>
                </a:lnTo>
                <a:close/>
              </a:path>
              <a:path w="734694" h="490220">
                <a:moveTo>
                  <a:pt x="75437" y="51815"/>
                </a:moveTo>
                <a:lnTo>
                  <a:pt x="71755" y="53466"/>
                </a:lnTo>
                <a:lnTo>
                  <a:pt x="65806" y="68497"/>
                </a:lnTo>
                <a:lnTo>
                  <a:pt x="77631" y="73231"/>
                </a:lnTo>
                <a:lnTo>
                  <a:pt x="82296" y="61340"/>
                </a:lnTo>
                <a:lnTo>
                  <a:pt x="83566" y="58038"/>
                </a:lnTo>
                <a:lnTo>
                  <a:pt x="81915" y="54355"/>
                </a:lnTo>
                <a:lnTo>
                  <a:pt x="78612" y="53085"/>
                </a:lnTo>
                <a:lnTo>
                  <a:pt x="75437" y="51815"/>
                </a:lnTo>
                <a:close/>
              </a:path>
              <a:path w="734694" h="490220">
                <a:moveTo>
                  <a:pt x="99949" y="0"/>
                </a:moveTo>
                <a:lnTo>
                  <a:pt x="36195" y="56641"/>
                </a:lnTo>
                <a:lnTo>
                  <a:pt x="65806" y="68497"/>
                </a:lnTo>
                <a:lnTo>
                  <a:pt x="71755" y="53466"/>
                </a:lnTo>
                <a:lnTo>
                  <a:pt x="75437" y="51815"/>
                </a:lnTo>
                <a:lnTo>
                  <a:pt x="104208" y="51815"/>
                </a:lnTo>
                <a:lnTo>
                  <a:pt x="9994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1884933" y="8649461"/>
            <a:ext cx="3054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7936" sz="2100" spc="-7">
                <a:latin typeface="Calibri"/>
                <a:cs typeface="Calibri"/>
              </a:rPr>
              <a:t>M</a:t>
            </a:r>
            <a:r>
              <a:rPr dirty="0" sz="900" spc="-5">
                <a:latin typeface="Calibri"/>
                <a:cs typeface="Calibri"/>
              </a:rPr>
              <a:t>AB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4678426" y="6310629"/>
            <a:ext cx="662305" cy="635635"/>
          </a:xfrm>
          <a:custGeom>
            <a:avLst/>
            <a:gdLst/>
            <a:ahLst/>
            <a:cxnLst/>
            <a:rect l="l" t="t" r="r" b="b"/>
            <a:pathLst>
              <a:path w="662304" h="635634">
                <a:moveTo>
                  <a:pt x="353568" y="0"/>
                </a:moveTo>
                <a:lnTo>
                  <a:pt x="312038" y="6603"/>
                </a:lnTo>
                <a:lnTo>
                  <a:pt x="270763" y="32512"/>
                </a:lnTo>
                <a:lnTo>
                  <a:pt x="239902" y="62737"/>
                </a:lnTo>
                <a:lnTo>
                  <a:pt x="209423" y="100202"/>
                </a:lnTo>
                <a:lnTo>
                  <a:pt x="179704" y="143001"/>
                </a:lnTo>
                <a:lnTo>
                  <a:pt x="141732" y="204724"/>
                </a:lnTo>
                <a:lnTo>
                  <a:pt x="106934" y="267715"/>
                </a:lnTo>
                <a:lnTo>
                  <a:pt x="69214" y="340994"/>
                </a:lnTo>
                <a:lnTo>
                  <a:pt x="56514" y="366775"/>
                </a:lnTo>
                <a:lnTo>
                  <a:pt x="50546" y="378587"/>
                </a:lnTo>
                <a:lnTo>
                  <a:pt x="30987" y="418973"/>
                </a:lnTo>
                <a:lnTo>
                  <a:pt x="16763" y="454659"/>
                </a:lnTo>
                <a:lnTo>
                  <a:pt x="4318" y="502412"/>
                </a:lnTo>
                <a:lnTo>
                  <a:pt x="0" y="544449"/>
                </a:lnTo>
                <a:lnTo>
                  <a:pt x="0" y="557783"/>
                </a:lnTo>
                <a:lnTo>
                  <a:pt x="4572" y="606425"/>
                </a:lnTo>
                <a:lnTo>
                  <a:pt x="11937" y="635126"/>
                </a:lnTo>
                <a:lnTo>
                  <a:pt x="18923" y="634111"/>
                </a:lnTo>
                <a:lnTo>
                  <a:pt x="21209" y="630808"/>
                </a:lnTo>
                <a:lnTo>
                  <a:pt x="20700" y="627379"/>
                </a:lnTo>
                <a:lnTo>
                  <a:pt x="17145" y="604392"/>
                </a:lnTo>
                <a:lnTo>
                  <a:pt x="14224" y="581025"/>
                </a:lnTo>
                <a:lnTo>
                  <a:pt x="12748" y="557783"/>
                </a:lnTo>
                <a:lnTo>
                  <a:pt x="12700" y="544449"/>
                </a:lnTo>
                <a:lnTo>
                  <a:pt x="13335" y="531749"/>
                </a:lnTo>
                <a:lnTo>
                  <a:pt x="19812" y="489712"/>
                </a:lnTo>
                <a:lnTo>
                  <a:pt x="35178" y="441705"/>
                </a:lnTo>
                <a:lnTo>
                  <a:pt x="51562" y="405256"/>
                </a:lnTo>
                <a:lnTo>
                  <a:pt x="61975" y="384301"/>
                </a:lnTo>
                <a:lnTo>
                  <a:pt x="80645" y="346582"/>
                </a:lnTo>
                <a:lnTo>
                  <a:pt x="102362" y="304038"/>
                </a:lnTo>
                <a:lnTo>
                  <a:pt x="135127" y="242442"/>
                </a:lnTo>
                <a:lnTo>
                  <a:pt x="171323" y="179958"/>
                </a:lnTo>
                <a:lnTo>
                  <a:pt x="209931" y="121157"/>
                </a:lnTo>
                <a:lnTo>
                  <a:pt x="239522" y="82550"/>
                </a:lnTo>
                <a:lnTo>
                  <a:pt x="269366" y="50673"/>
                </a:lnTo>
                <a:lnTo>
                  <a:pt x="307848" y="22351"/>
                </a:lnTo>
                <a:lnTo>
                  <a:pt x="344424" y="12700"/>
                </a:lnTo>
                <a:lnTo>
                  <a:pt x="408195" y="12700"/>
                </a:lnTo>
                <a:lnTo>
                  <a:pt x="406146" y="11811"/>
                </a:lnTo>
                <a:lnTo>
                  <a:pt x="395604" y="7874"/>
                </a:lnTo>
                <a:lnTo>
                  <a:pt x="385063" y="4699"/>
                </a:lnTo>
                <a:lnTo>
                  <a:pt x="374523" y="2412"/>
                </a:lnTo>
                <a:lnTo>
                  <a:pt x="363982" y="762"/>
                </a:lnTo>
                <a:lnTo>
                  <a:pt x="353568" y="0"/>
                </a:lnTo>
                <a:close/>
              </a:path>
              <a:path w="662304" h="635634">
                <a:moveTo>
                  <a:pt x="606695" y="198275"/>
                </a:moveTo>
                <a:lnTo>
                  <a:pt x="583057" y="219328"/>
                </a:lnTo>
                <a:lnTo>
                  <a:pt x="662177" y="250951"/>
                </a:lnTo>
                <a:lnTo>
                  <a:pt x="651271" y="210565"/>
                </a:lnTo>
                <a:lnTo>
                  <a:pt x="621538" y="210565"/>
                </a:lnTo>
                <a:lnTo>
                  <a:pt x="617601" y="210312"/>
                </a:lnTo>
                <a:lnTo>
                  <a:pt x="615188" y="207771"/>
                </a:lnTo>
                <a:lnTo>
                  <a:pt x="606695" y="198275"/>
                </a:lnTo>
                <a:close/>
              </a:path>
              <a:path w="662304" h="635634">
                <a:moveTo>
                  <a:pt x="616206" y="189805"/>
                </a:moveTo>
                <a:lnTo>
                  <a:pt x="606695" y="198275"/>
                </a:lnTo>
                <a:lnTo>
                  <a:pt x="615188" y="207771"/>
                </a:lnTo>
                <a:lnTo>
                  <a:pt x="617601" y="210312"/>
                </a:lnTo>
                <a:lnTo>
                  <a:pt x="621538" y="210565"/>
                </a:lnTo>
                <a:lnTo>
                  <a:pt x="624204" y="208152"/>
                </a:lnTo>
                <a:lnTo>
                  <a:pt x="626872" y="205866"/>
                </a:lnTo>
                <a:lnTo>
                  <a:pt x="626999" y="201802"/>
                </a:lnTo>
                <a:lnTo>
                  <a:pt x="616206" y="189805"/>
                </a:lnTo>
                <a:close/>
              </a:path>
              <a:path w="662304" h="635634">
                <a:moveTo>
                  <a:pt x="639952" y="168655"/>
                </a:moveTo>
                <a:lnTo>
                  <a:pt x="616206" y="189805"/>
                </a:lnTo>
                <a:lnTo>
                  <a:pt x="626999" y="201802"/>
                </a:lnTo>
                <a:lnTo>
                  <a:pt x="626872" y="205866"/>
                </a:lnTo>
                <a:lnTo>
                  <a:pt x="624204" y="208152"/>
                </a:lnTo>
                <a:lnTo>
                  <a:pt x="621538" y="210565"/>
                </a:lnTo>
                <a:lnTo>
                  <a:pt x="651271" y="210565"/>
                </a:lnTo>
                <a:lnTo>
                  <a:pt x="639952" y="168655"/>
                </a:lnTo>
                <a:close/>
              </a:path>
              <a:path w="662304" h="635634">
                <a:moveTo>
                  <a:pt x="408195" y="12700"/>
                </a:moveTo>
                <a:lnTo>
                  <a:pt x="353695" y="12700"/>
                </a:lnTo>
                <a:lnTo>
                  <a:pt x="363093" y="13462"/>
                </a:lnTo>
                <a:lnTo>
                  <a:pt x="372618" y="14858"/>
                </a:lnTo>
                <a:lnTo>
                  <a:pt x="411734" y="28066"/>
                </a:lnTo>
                <a:lnTo>
                  <a:pt x="452374" y="51815"/>
                </a:lnTo>
                <a:lnTo>
                  <a:pt x="483997" y="75691"/>
                </a:lnTo>
                <a:lnTo>
                  <a:pt x="526414" y="113918"/>
                </a:lnTo>
                <a:lnTo>
                  <a:pt x="569722" y="157861"/>
                </a:lnTo>
                <a:lnTo>
                  <a:pt x="606695" y="198275"/>
                </a:lnTo>
                <a:lnTo>
                  <a:pt x="616206" y="189805"/>
                </a:lnTo>
                <a:lnTo>
                  <a:pt x="578865" y="148970"/>
                </a:lnTo>
                <a:lnTo>
                  <a:pt x="535177" y="104648"/>
                </a:lnTo>
                <a:lnTo>
                  <a:pt x="491744" y="65786"/>
                </a:lnTo>
                <a:lnTo>
                  <a:pt x="459486" y="41275"/>
                </a:lnTo>
                <a:lnTo>
                  <a:pt x="416687" y="16382"/>
                </a:lnTo>
                <a:lnTo>
                  <a:pt x="408195" y="127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5285613" y="6452996"/>
            <a:ext cx="3092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7936" sz="2100" spc="-7">
                <a:latin typeface="Calibri"/>
                <a:cs typeface="Calibri"/>
              </a:rPr>
              <a:t>M</a:t>
            </a:r>
            <a:r>
              <a:rPr dirty="0" sz="900" spc="-5">
                <a:latin typeface="Calibri"/>
                <a:cs typeface="Calibri"/>
              </a:rPr>
              <a:t>DC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2588895" y="5755639"/>
            <a:ext cx="2495550" cy="3031490"/>
          </a:xfrm>
          <a:custGeom>
            <a:avLst/>
            <a:gdLst/>
            <a:ahLst/>
            <a:cxnLst/>
            <a:rect l="l" t="t" r="r" b="b"/>
            <a:pathLst>
              <a:path w="2495550" h="3031490">
                <a:moveTo>
                  <a:pt x="0" y="3031490"/>
                </a:moveTo>
                <a:lnTo>
                  <a:pt x="2495550" y="0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989195" y="5755639"/>
            <a:ext cx="95250" cy="2159635"/>
          </a:xfrm>
          <a:custGeom>
            <a:avLst/>
            <a:gdLst/>
            <a:ahLst/>
            <a:cxnLst/>
            <a:rect l="l" t="t" r="r" b="b"/>
            <a:pathLst>
              <a:path w="95250" h="2159634">
                <a:moveTo>
                  <a:pt x="0" y="2159635"/>
                </a:moveTo>
                <a:lnTo>
                  <a:pt x="952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5069204" y="5581268"/>
            <a:ext cx="12001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o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5391150" y="5755639"/>
            <a:ext cx="350520" cy="0"/>
          </a:xfrm>
          <a:custGeom>
            <a:avLst/>
            <a:gdLst/>
            <a:ahLst/>
            <a:cxnLst/>
            <a:rect l="l" t="t" r="r" b="b"/>
            <a:pathLst>
              <a:path w="350520" h="0">
                <a:moveTo>
                  <a:pt x="0" y="0"/>
                </a:moveTo>
                <a:lnTo>
                  <a:pt x="35052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4282821" y="6680072"/>
            <a:ext cx="1968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V</a:t>
            </a:r>
            <a:r>
              <a:rPr dirty="0" baseline="-12345" sz="1350">
                <a:latin typeface="Calibri"/>
                <a:cs typeface="Calibri"/>
              </a:rPr>
              <a:t>D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944239" y="6477380"/>
            <a:ext cx="2971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10</a:t>
            </a:r>
            <a:r>
              <a:rPr dirty="0" baseline="40123" sz="1350">
                <a:latin typeface="Calibri"/>
                <a:cs typeface="Calibri"/>
              </a:rPr>
              <a:t>m</a:t>
            </a:r>
            <a:endParaRPr baseline="40123" sz="1350">
              <a:latin typeface="Calibri"/>
              <a:cs typeface="Calibri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2901950" y="7480300"/>
            <a:ext cx="76200" cy="739775"/>
          </a:xfrm>
          <a:custGeom>
            <a:avLst/>
            <a:gdLst/>
            <a:ahLst/>
            <a:cxnLst/>
            <a:rect l="l" t="t" r="r" b="b"/>
            <a:pathLst>
              <a:path w="76200" h="739775">
                <a:moveTo>
                  <a:pt x="31750" y="663574"/>
                </a:moveTo>
                <a:lnTo>
                  <a:pt x="0" y="663574"/>
                </a:lnTo>
                <a:lnTo>
                  <a:pt x="38100" y="739774"/>
                </a:lnTo>
                <a:lnTo>
                  <a:pt x="66675" y="682624"/>
                </a:lnTo>
                <a:lnTo>
                  <a:pt x="34543" y="682624"/>
                </a:lnTo>
                <a:lnTo>
                  <a:pt x="31750" y="679830"/>
                </a:lnTo>
                <a:lnTo>
                  <a:pt x="31750" y="663574"/>
                </a:lnTo>
                <a:close/>
              </a:path>
              <a:path w="76200" h="739775">
                <a:moveTo>
                  <a:pt x="41656" y="0"/>
                </a:moveTo>
                <a:lnTo>
                  <a:pt x="34543" y="0"/>
                </a:lnTo>
                <a:lnTo>
                  <a:pt x="31750" y="2793"/>
                </a:lnTo>
                <a:lnTo>
                  <a:pt x="31750" y="679830"/>
                </a:lnTo>
                <a:lnTo>
                  <a:pt x="34543" y="682624"/>
                </a:lnTo>
                <a:lnTo>
                  <a:pt x="41656" y="682624"/>
                </a:lnTo>
                <a:lnTo>
                  <a:pt x="44450" y="679830"/>
                </a:lnTo>
                <a:lnTo>
                  <a:pt x="44450" y="2793"/>
                </a:lnTo>
                <a:lnTo>
                  <a:pt x="41656" y="0"/>
                </a:lnTo>
                <a:close/>
              </a:path>
              <a:path w="76200" h="739775">
                <a:moveTo>
                  <a:pt x="76200" y="663574"/>
                </a:moveTo>
                <a:lnTo>
                  <a:pt x="44450" y="663574"/>
                </a:lnTo>
                <a:lnTo>
                  <a:pt x="44450" y="679830"/>
                </a:lnTo>
                <a:lnTo>
                  <a:pt x="41656" y="682624"/>
                </a:lnTo>
                <a:lnTo>
                  <a:pt x="66675" y="682624"/>
                </a:lnTo>
                <a:lnTo>
                  <a:pt x="76200" y="6635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2782951" y="7112889"/>
            <a:ext cx="2057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18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011551" y="7576565"/>
            <a:ext cx="3803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25793" sz="2100" spc="-7">
                <a:latin typeface="Calibri"/>
                <a:cs typeface="Calibri"/>
              </a:rPr>
              <a:t>1</a:t>
            </a:r>
            <a:r>
              <a:rPr dirty="0" sz="900" spc="-5">
                <a:latin typeface="Calibri"/>
                <a:cs typeface="Calibri"/>
              </a:rPr>
              <a:t>m</a:t>
            </a:r>
            <a:r>
              <a:rPr dirty="0" sz="900" spc="120">
                <a:latin typeface="Calibri"/>
                <a:cs typeface="Calibri"/>
              </a:rPr>
              <a:t> </a:t>
            </a:r>
            <a:r>
              <a:rPr dirty="0" baseline="-7936" sz="2100">
                <a:latin typeface="Calibri"/>
                <a:cs typeface="Calibri"/>
              </a:rPr>
              <a:t>B</a:t>
            </a:r>
            <a:endParaRPr baseline="-7936" sz="2100">
              <a:latin typeface="Calibri"/>
              <a:cs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2334895" y="8229600"/>
            <a:ext cx="625475" cy="76200"/>
          </a:xfrm>
          <a:custGeom>
            <a:avLst/>
            <a:gdLst/>
            <a:ahLst/>
            <a:cxnLst/>
            <a:rect l="l" t="t" r="r" b="b"/>
            <a:pathLst>
              <a:path w="625475" h="76200">
                <a:moveTo>
                  <a:pt x="549275" y="0"/>
                </a:moveTo>
                <a:lnTo>
                  <a:pt x="549275" y="76199"/>
                </a:lnTo>
                <a:lnTo>
                  <a:pt x="612775" y="44449"/>
                </a:lnTo>
                <a:lnTo>
                  <a:pt x="565531" y="44449"/>
                </a:lnTo>
                <a:lnTo>
                  <a:pt x="568325" y="41655"/>
                </a:lnTo>
                <a:lnTo>
                  <a:pt x="568325" y="34543"/>
                </a:lnTo>
                <a:lnTo>
                  <a:pt x="565531" y="31749"/>
                </a:lnTo>
                <a:lnTo>
                  <a:pt x="612775" y="31749"/>
                </a:lnTo>
                <a:lnTo>
                  <a:pt x="549275" y="0"/>
                </a:lnTo>
                <a:close/>
              </a:path>
              <a:path w="625475" h="76200">
                <a:moveTo>
                  <a:pt x="549275" y="31749"/>
                </a:moveTo>
                <a:lnTo>
                  <a:pt x="2793" y="31749"/>
                </a:lnTo>
                <a:lnTo>
                  <a:pt x="0" y="34543"/>
                </a:lnTo>
                <a:lnTo>
                  <a:pt x="0" y="41655"/>
                </a:lnTo>
                <a:lnTo>
                  <a:pt x="2793" y="44449"/>
                </a:lnTo>
                <a:lnTo>
                  <a:pt x="549275" y="44449"/>
                </a:lnTo>
                <a:lnTo>
                  <a:pt x="549275" y="31749"/>
                </a:lnTo>
                <a:close/>
              </a:path>
              <a:path w="625475" h="76200">
                <a:moveTo>
                  <a:pt x="612775" y="31749"/>
                </a:moveTo>
                <a:lnTo>
                  <a:pt x="565531" y="31749"/>
                </a:lnTo>
                <a:lnTo>
                  <a:pt x="568325" y="34543"/>
                </a:lnTo>
                <a:lnTo>
                  <a:pt x="568325" y="41655"/>
                </a:lnTo>
                <a:lnTo>
                  <a:pt x="565531" y="44449"/>
                </a:lnTo>
                <a:lnTo>
                  <a:pt x="612775" y="44449"/>
                </a:lnTo>
                <a:lnTo>
                  <a:pt x="625475" y="38099"/>
                </a:lnTo>
                <a:lnTo>
                  <a:pt x="612775" y="317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2441575" y="7971281"/>
            <a:ext cx="2057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24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2960370" y="8267700"/>
            <a:ext cx="571500" cy="0"/>
          </a:xfrm>
          <a:custGeom>
            <a:avLst/>
            <a:gdLst/>
            <a:ahLst/>
            <a:cxnLst/>
            <a:rect l="l" t="t" r="r" b="b"/>
            <a:pathLst>
              <a:path w="571500" h="0">
                <a:moveTo>
                  <a:pt x="0" y="0"/>
                </a:moveTo>
                <a:lnTo>
                  <a:pt x="5715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3269107" y="7888985"/>
            <a:ext cx="2070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25793" sz="2100" spc="-7">
                <a:latin typeface="Calibri"/>
                <a:cs typeface="Calibri"/>
              </a:rPr>
              <a:t>2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2172080" y="8522715"/>
            <a:ext cx="417195" cy="264795"/>
          </a:xfrm>
          <a:custGeom>
            <a:avLst/>
            <a:gdLst/>
            <a:ahLst/>
            <a:cxnLst/>
            <a:rect l="l" t="t" r="r" b="b"/>
            <a:pathLst>
              <a:path w="417194" h="264795">
                <a:moveTo>
                  <a:pt x="348901" y="229209"/>
                </a:moveTo>
                <a:lnTo>
                  <a:pt x="331977" y="256159"/>
                </a:lnTo>
                <a:lnTo>
                  <a:pt x="416813" y="264414"/>
                </a:lnTo>
                <a:lnTo>
                  <a:pt x="400647" y="237871"/>
                </a:lnTo>
                <a:lnTo>
                  <a:pt x="362585" y="237871"/>
                </a:lnTo>
                <a:lnTo>
                  <a:pt x="359663" y="235966"/>
                </a:lnTo>
                <a:lnTo>
                  <a:pt x="348901" y="229209"/>
                </a:lnTo>
                <a:close/>
              </a:path>
              <a:path w="417194" h="264795">
                <a:moveTo>
                  <a:pt x="355610" y="218525"/>
                </a:moveTo>
                <a:lnTo>
                  <a:pt x="348901" y="229209"/>
                </a:lnTo>
                <a:lnTo>
                  <a:pt x="359663" y="235966"/>
                </a:lnTo>
                <a:lnTo>
                  <a:pt x="362585" y="237871"/>
                </a:lnTo>
                <a:lnTo>
                  <a:pt x="366521" y="236982"/>
                </a:lnTo>
                <a:lnTo>
                  <a:pt x="368426" y="234061"/>
                </a:lnTo>
                <a:lnTo>
                  <a:pt x="370331" y="231013"/>
                </a:lnTo>
                <a:lnTo>
                  <a:pt x="369443" y="227076"/>
                </a:lnTo>
                <a:lnTo>
                  <a:pt x="366394" y="225298"/>
                </a:lnTo>
                <a:lnTo>
                  <a:pt x="355610" y="218525"/>
                </a:lnTo>
                <a:close/>
              </a:path>
              <a:path w="417194" h="264795">
                <a:moveTo>
                  <a:pt x="372491" y="191643"/>
                </a:moveTo>
                <a:lnTo>
                  <a:pt x="355610" y="218525"/>
                </a:lnTo>
                <a:lnTo>
                  <a:pt x="366394" y="225298"/>
                </a:lnTo>
                <a:lnTo>
                  <a:pt x="369443" y="227076"/>
                </a:lnTo>
                <a:lnTo>
                  <a:pt x="370331" y="231013"/>
                </a:lnTo>
                <a:lnTo>
                  <a:pt x="368426" y="234061"/>
                </a:lnTo>
                <a:lnTo>
                  <a:pt x="366521" y="236982"/>
                </a:lnTo>
                <a:lnTo>
                  <a:pt x="362585" y="237871"/>
                </a:lnTo>
                <a:lnTo>
                  <a:pt x="400647" y="237871"/>
                </a:lnTo>
                <a:lnTo>
                  <a:pt x="372491" y="191643"/>
                </a:lnTo>
                <a:close/>
              </a:path>
              <a:path w="417194" h="264795">
                <a:moveTo>
                  <a:pt x="7619" y="0"/>
                </a:moveTo>
                <a:lnTo>
                  <a:pt x="3682" y="889"/>
                </a:lnTo>
                <a:lnTo>
                  <a:pt x="1905" y="3810"/>
                </a:lnTo>
                <a:lnTo>
                  <a:pt x="0" y="6858"/>
                </a:lnTo>
                <a:lnTo>
                  <a:pt x="888" y="10795"/>
                </a:lnTo>
                <a:lnTo>
                  <a:pt x="3810" y="12573"/>
                </a:lnTo>
                <a:lnTo>
                  <a:pt x="348901" y="229209"/>
                </a:lnTo>
                <a:lnTo>
                  <a:pt x="355610" y="218525"/>
                </a:lnTo>
                <a:lnTo>
                  <a:pt x="761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1884933" y="8247126"/>
            <a:ext cx="1924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V</a:t>
            </a:r>
            <a:r>
              <a:rPr dirty="0" baseline="-12345" sz="1350">
                <a:latin typeface="Calibri"/>
                <a:cs typeface="Calibri"/>
              </a:rPr>
              <a:t>A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4076700" y="6705600"/>
            <a:ext cx="539115" cy="76200"/>
          </a:xfrm>
          <a:custGeom>
            <a:avLst/>
            <a:gdLst/>
            <a:ahLst/>
            <a:cxnLst/>
            <a:rect l="l" t="t" r="r" b="b"/>
            <a:pathLst>
              <a:path w="539114" h="76200">
                <a:moveTo>
                  <a:pt x="76200" y="0"/>
                </a:moveTo>
                <a:lnTo>
                  <a:pt x="0" y="38100"/>
                </a:lnTo>
                <a:lnTo>
                  <a:pt x="76200" y="76200"/>
                </a:lnTo>
                <a:lnTo>
                  <a:pt x="76200" y="44450"/>
                </a:lnTo>
                <a:lnTo>
                  <a:pt x="59944" y="44450"/>
                </a:lnTo>
                <a:lnTo>
                  <a:pt x="57150" y="41656"/>
                </a:lnTo>
                <a:lnTo>
                  <a:pt x="57150" y="34544"/>
                </a:lnTo>
                <a:lnTo>
                  <a:pt x="59944" y="31750"/>
                </a:lnTo>
                <a:lnTo>
                  <a:pt x="76200" y="31750"/>
                </a:lnTo>
                <a:lnTo>
                  <a:pt x="76200" y="0"/>
                </a:lnTo>
                <a:close/>
              </a:path>
              <a:path w="539114" h="76200">
                <a:moveTo>
                  <a:pt x="76200" y="31750"/>
                </a:moveTo>
                <a:lnTo>
                  <a:pt x="59944" y="31750"/>
                </a:lnTo>
                <a:lnTo>
                  <a:pt x="57150" y="34544"/>
                </a:lnTo>
                <a:lnTo>
                  <a:pt x="57150" y="41656"/>
                </a:lnTo>
                <a:lnTo>
                  <a:pt x="59944" y="44450"/>
                </a:lnTo>
                <a:lnTo>
                  <a:pt x="76200" y="44450"/>
                </a:lnTo>
                <a:lnTo>
                  <a:pt x="76200" y="31750"/>
                </a:lnTo>
                <a:close/>
              </a:path>
              <a:path w="539114" h="76200">
                <a:moveTo>
                  <a:pt x="536321" y="31750"/>
                </a:moveTo>
                <a:lnTo>
                  <a:pt x="76200" y="31750"/>
                </a:lnTo>
                <a:lnTo>
                  <a:pt x="76200" y="44450"/>
                </a:lnTo>
                <a:lnTo>
                  <a:pt x="536321" y="44450"/>
                </a:lnTo>
                <a:lnTo>
                  <a:pt x="539114" y="41656"/>
                </a:lnTo>
                <a:lnTo>
                  <a:pt x="539114" y="34544"/>
                </a:lnTo>
                <a:lnTo>
                  <a:pt x="536321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5438013" y="6605396"/>
            <a:ext cx="30924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7936" sz="2100">
                <a:latin typeface="Calibri"/>
                <a:cs typeface="Calibri"/>
              </a:rPr>
              <a:t>M</a:t>
            </a:r>
            <a:r>
              <a:rPr dirty="0" sz="900" spc="-5">
                <a:latin typeface="Calibri"/>
                <a:cs typeface="Calibri"/>
              </a:rPr>
              <a:t>DC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5" name="object 5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56" name="object 5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0188" y="427735"/>
            <a:ext cx="586232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mbria"/>
                <a:cs typeface="Cambria"/>
              </a:rPr>
              <a:t>THEORY OF STRUCTURES -------------------- DR. WISSAM D.</a:t>
            </a:r>
            <a:r>
              <a:rPr dirty="0" sz="1600" spc="70">
                <a:latin typeface="Cambria"/>
                <a:cs typeface="Cambria"/>
              </a:rPr>
              <a:t> </a:t>
            </a:r>
            <a:r>
              <a:rPr dirty="0" sz="1600" spc="-5">
                <a:latin typeface="Cambria"/>
                <a:cs typeface="Cambria"/>
              </a:rPr>
              <a:t>SALMAN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40436" y="73837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40436" y="70561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22223" y="947419"/>
            <a:ext cx="10922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34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4500" y="859027"/>
            <a:ext cx="37973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565">
                <a:latin typeface="Cambria Math"/>
                <a:cs typeface="Cambria Math"/>
              </a:rPr>
              <a:t> </a:t>
            </a:r>
            <a:r>
              <a:rPr dirty="0" sz="1400" spc="565">
                <a:latin typeface="Cambria Math"/>
                <a:cs typeface="Cambria Math"/>
              </a:rPr>
              <a:t>  </a:t>
            </a:r>
            <a:r>
              <a:rPr dirty="0" sz="1400" spc="-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61364" y="999743"/>
            <a:ext cx="1623695" cy="0"/>
          </a:xfrm>
          <a:custGeom>
            <a:avLst/>
            <a:gdLst/>
            <a:ahLst/>
            <a:cxnLst/>
            <a:rect l="l" t="t" r="r" b="b"/>
            <a:pathLst>
              <a:path w="1623695" h="0">
                <a:moveTo>
                  <a:pt x="0" y="0"/>
                </a:moveTo>
                <a:lnTo>
                  <a:pt x="162331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848664" y="723391"/>
            <a:ext cx="20180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4490" algn="l"/>
                <a:tab pos="1865630" algn="l"/>
              </a:tabLst>
            </a:pP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31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  </a:t>
            </a:r>
            <a:r>
              <a:rPr dirty="0" sz="1400">
                <a:latin typeface="Cambria Math"/>
                <a:cs typeface="Cambria Math"/>
              </a:rPr>
              <a:t>        </a:t>
            </a:r>
            <a:r>
              <a:rPr dirty="0" sz="1400" spc="-10">
                <a:latin typeface="Cambria Math"/>
                <a:cs typeface="Cambria Math"/>
              </a:rPr>
              <a:t>( </a:t>
            </a:r>
            <a:r>
              <a:rPr dirty="0" sz="1400" spc="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	</a:t>
            </a:r>
            <a:r>
              <a:rPr dirty="0" sz="1400" spc="73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81252" y="811784"/>
            <a:ext cx="204914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865630" algn="l"/>
              </a:tabLst>
            </a:pPr>
            <a:r>
              <a:rPr dirty="0" sz="1000" spc="445">
                <a:latin typeface="Cambria Math"/>
                <a:cs typeface="Cambria Math"/>
              </a:rPr>
              <a:t>  </a:t>
            </a:r>
            <a:r>
              <a:rPr dirty="0" sz="1000" spc="445">
                <a:latin typeface="Cambria Math"/>
                <a:cs typeface="Cambria Math"/>
              </a:rPr>
              <a:t>	</a:t>
            </a:r>
            <a:r>
              <a:rPr dirty="0" sz="1000" spc="44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10613" y="978153"/>
            <a:ext cx="132270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210310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714879" y="999743"/>
            <a:ext cx="314325" cy="0"/>
          </a:xfrm>
          <a:custGeom>
            <a:avLst/>
            <a:gdLst/>
            <a:ahLst/>
            <a:cxnLst/>
            <a:rect l="l" t="t" r="r" b="b"/>
            <a:pathLst>
              <a:path w="314325" h="0">
                <a:moveTo>
                  <a:pt x="0" y="0"/>
                </a:moveTo>
                <a:lnTo>
                  <a:pt x="31394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520823" y="859027"/>
            <a:ext cx="21704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47370" algn="l"/>
              </a:tabLst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1368" y="1505458"/>
            <a:ext cx="11620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9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41856" y="1535937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878128" y="1557781"/>
            <a:ext cx="853440" cy="0"/>
          </a:xfrm>
          <a:custGeom>
            <a:avLst/>
            <a:gdLst/>
            <a:ahLst/>
            <a:cxnLst/>
            <a:rect l="l" t="t" r="r" b="b"/>
            <a:pathLst>
              <a:path w="853439" h="0">
                <a:moveTo>
                  <a:pt x="0" y="0"/>
                </a:moveTo>
                <a:lnTo>
                  <a:pt x="8534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444500" y="1417065"/>
            <a:ext cx="28352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65">
                <a:latin typeface="Cambria Math"/>
                <a:cs typeface="Cambria Math"/>
              </a:rPr>
              <a:t> </a:t>
            </a:r>
            <a:r>
              <a:rPr dirty="0" sz="1400" spc="565">
                <a:latin typeface="Cambria Math"/>
                <a:cs typeface="Cambria Math"/>
              </a:rPr>
              <a:t> 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baseline="41666" sz="2100" spc="1207">
                <a:latin typeface="Cambria Math"/>
                <a:cs typeface="Cambria Math"/>
              </a:rPr>
              <a:t> </a:t>
            </a:r>
            <a:r>
              <a:rPr dirty="0" baseline="44444" sz="1500" spc="644">
                <a:latin typeface="Cambria Math"/>
                <a:cs typeface="Cambria Math"/>
              </a:rPr>
              <a:t> </a:t>
            </a:r>
            <a:r>
              <a:rPr dirty="0" baseline="44444" sz="1500" spc="652">
                <a:latin typeface="Cambria Math"/>
                <a:cs typeface="Cambria Math"/>
              </a:rPr>
              <a:t> </a:t>
            </a:r>
            <a:r>
              <a:rPr dirty="0" baseline="44444" sz="1500">
                <a:latin typeface="Cambria Math"/>
                <a:cs typeface="Cambria Math"/>
              </a:rPr>
              <a:t> </a:t>
            </a:r>
            <a:r>
              <a:rPr dirty="0" baseline="44444" sz="1500" spc="-37">
                <a:latin typeface="Cambria Math"/>
                <a:cs typeface="Cambria Math"/>
              </a:rPr>
              <a:t> </a:t>
            </a:r>
            <a:r>
              <a:rPr dirty="0" baseline="41666" sz="2100" spc="1110">
                <a:latin typeface="Cambria Math"/>
                <a:cs typeface="Cambria Math"/>
              </a:rPr>
              <a:t> </a:t>
            </a:r>
            <a:r>
              <a:rPr dirty="0" baseline="41666" sz="2100" spc="-7">
                <a:latin typeface="Cambria Math"/>
                <a:cs typeface="Cambria Math"/>
              </a:rPr>
              <a:t> </a:t>
            </a:r>
            <a:r>
              <a:rPr dirty="0" baseline="41666" sz="2100" spc="1207">
                <a:latin typeface="Cambria Math"/>
                <a:cs typeface="Cambria Math"/>
              </a:rPr>
              <a:t> </a:t>
            </a:r>
            <a:r>
              <a:rPr dirty="0" baseline="44444" sz="1500" spc="644">
                <a:latin typeface="Cambria Math"/>
                <a:cs typeface="Cambria Math"/>
              </a:rPr>
              <a:t> </a:t>
            </a:r>
            <a:r>
              <a:rPr dirty="0" baseline="44444" sz="1500" spc="652">
                <a:latin typeface="Cambria Math"/>
                <a:cs typeface="Cambria Math"/>
              </a:rPr>
              <a:t> </a:t>
            </a:r>
            <a:r>
              <a:rPr dirty="0" baseline="44444" sz="1500">
                <a:latin typeface="Cambria Math"/>
                <a:cs typeface="Cambria Math"/>
              </a:rPr>
              <a:t> </a:t>
            </a:r>
            <a:r>
              <a:rPr dirty="0" baseline="44444" sz="1500" spc="4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1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44500" y="1857501"/>
            <a:ext cx="6554470" cy="41281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SUMMATION </a:t>
            </a:r>
            <a:r>
              <a:rPr dirty="0" sz="1400">
                <a:latin typeface="Times New Roman"/>
                <a:cs typeface="Times New Roman"/>
              </a:rPr>
              <a:t>MOMENT </a:t>
            </a:r>
            <a:r>
              <a:rPr dirty="0" sz="1400" spc="-5">
                <a:latin typeface="Times New Roman"/>
                <a:cs typeface="Times New Roman"/>
              </a:rPr>
              <a:t>ABOUT </a:t>
            </a:r>
            <a:r>
              <a:rPr dirty="0" sz="1400">
                <a:latin typeface="Times New Roman"/>
                <a:cs typeface="Times New Roman"/>
              </a:rPr>
              <a:t>O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=O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15"/>
              </a:spcBef>
            </a:pPr>
            <a:r>
              <a:rPr dirty="0" sz="1400" spc="730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44">
                <a:latin typeface="Cambria Math"/>
                <a:cs typeface="Cambria Math"/>
              </a:rPr>
              <a:t> </a:t>
            </a:r>
            <a:r>
              <a:rPr dirty="0" baseline="-16666" sz="1500" spc="65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3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baseline="-16666" sz="1500" spc="735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295">
                <a:latin typeface="Cambria Math"/>
                <a:cs typeface="Cambria Math"/>
              </a:rPr>
              <a:t> </a:t>
            </a:r>
            <a:r>
              <a:rPr dirty="0" baseline="-16666" sz="1500" spc="65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15"/>
              </a:spcBef>
            </a:pP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155"/>
              </a:spcBef>
            </a:pPr>
            <a:r>
              <a:rPr dirty="0" sz="1400" spc="-5">
                <a:latin typeface="Times New Roman"/>
                <a:cs typeface="Times New Roman"/>
              </a:rPr>
              <a:t>Then </a:t>
            </a:r>
            <a:r>
              <a:rPr dirty="0" sz="1400" spc="-10">
                <a:latin typeface="Times New Roman"/>
                <a:cs typeface="Times New Roman"/>
              </a:rPr>
              <a:t>actual </a:t>
            </a:r>
            <a:r>
              <a:rPr dirty="0" sz="1400" spc="-5">
                <a:latin typeface="Times New Roman"/>
                <a:cs typeface="Times New Roman"/>
              </a:rPr>
              <a:t>moments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are,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25"/>
              </a:spcBef>
            </a:pPr>
            <a:r>
              <a:rPr dirty="0" sz="1400" spc="730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195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15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44">
                <a:latin typeface="Cambria Math"/>
                <a:cs typeface="Cambria Math"/>
              </a:rPr>
              <a:t> </a:t>
            </a:r>
            <a:r>
              <a:rPr dirty="0" baseline="-16666" sz="1500" spc="65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44">
                <a:latin typeface="Cambria Math"/>
                <a:cs typeface="Cambria Math"/>
              </a:rPr>
              <a:t> </a:t>
            </a:r>
            <a:r>
              <a:rPr dirty="0" baseline="-16666" sz="1500" spc="65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89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241300" marR="5080">
              <a:lnSpc>
                <a:spcPct val="110800"/>
              </a:lnSpc>
              <a:spcBef>
                <a:spcPts val="969"/>
              </a:spcBef>
            </a:pPr>
            <a:r>
              <a:rPr dirty="0" sz="1400" spc="-5">
                <a:latin typeface="Times New Roman"/>
                <a:cs typeface="Times New Roman"/>
              </a:rPr>
              <a:t>Now, </a:t>
            </a:r>
            <a:r>
              <a:rPr dirty="0" sz="1400">
                <a:latin typeface="Times New Roman"/>
                <a:cs typeface="Times New Roman"/>
              </a:rPr>
              <a:t>all </a:t>
            </a:r>
            <a:r>
              <a:rPr dirty="0" sz="1400" spc="-5">
                <a:latin typeface="Times New Roman"/>
                <a:cs typeface="Times New Roman"/>
              </a:rPr>
              <a:t>moments are determined. Therefore, all horizontal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vertical reactions </a:t>
            </a:r>
            <a:r>
              <a:rPr dirty="0" sz="1400" spc="-10">
                <a:latin typeface="Times New Roman"/>
                <a:cs typeface="Times New Roman"/>
              </a:rPr>
              <a:t>can </a:t>
            </a:r>
            <a:r>
              <a:rPr dirty="0" sz="1400">
                <a:latin typeface="Times New Roman"/>
                <a:cs typeface="Times New Roman"/>
              </a:rPr>
              <a:t>be  easily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determined.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dirty="0" sz="1400" spc="-5">
                <a:latin typeface="Times New Roman"/>
                <a:cs typeface="Times New Roman"/>
              </a:rPr>
              <a:t>Example:- determine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moment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each joint </a:t>
            </a:r>
            <a:r>
              <a:rPr dirty="0" sz="1400">
                <a:latin typeface="Times New Roman"/>
                <a:cs typeface="Times New Roman"/>
              </a:rPr>
              <a:t>of the </a:t>
            </a:r>
            <a:r>
              <a:rPr dirty="0" sz="1400" spc="-10">
                <a:latin typeface="Times New Roman"/>
                <a:cs typeface="Times New Roman"/>
              </a:rPr>
              <a:t>frame </a:t>
            </a:r>
            <a:r>
              <a:rPr dirty="0" sz="1400" spc="-5">
                <a:latin typeface="Times New Roman"/>
                <a:cs typeface="Times New Roman"/>
              </a:rPr>
              <a:t>shown. EI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constant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447800" y="6429374"/>
            <a:ext cx="1762125" cy="0"/>
          </a:xfrm>
          <a:custGeom>
            <a:avLst/>
            <a:gdLst/>
            <a:ahLst/>
            <a:cxnLst/>
            <a:rect l="l" t="t" r="r" b="b"/>
            <a:pathLst>
              <a:path w="1762125" h="0">
                <a:moveTo>
                  <a:pt x="0" y="0"/>
                </a:moveTo>
                <a:lnTo>
                  <a:pt x="1762125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447800" y="6429374"/>
            <a:ext cx="0" cy="1495425"/>
          </a:xfrm>
          <a:custGeom>
            <a:avLst/>
            <a:gdLst/>
            <a:ahLst/>
            <a:cxnLst/>
            <a:rect l="l" t="t" r="r" b="b"/>
            <a:pathLst>
              <a:path w="0" h="1495425">
                <a:moveTo>
                  <a:pt x="0" y="0"/>
                </a:moveTo>
                <a:lnTo>
                  <a:pt x="0" y="1495425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209925" y="6429374"/>
            <a:ext cx="0" cy="2533650"/>
          </a:xfrm>
          <a:custGeom>
            <a:avLst/>
            <a:gdLst/>
            <a:ahLst/>
            <a:cxnLst/>
            <a:rect l="l" t="t" r="r" b="b"/>
            <a:pathLst>
              <a:path w="0" h="2533650">
                <a:moveTo>
                  <a:pt x="0" y="0"/>
                </a:moveTo>
                <a:lnTo>
                  <a:pt x="0" y="253365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219200" y="7924800"/>
            <a:ext cx="523875" cy="9080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219200" y="7924800"/>
            <a:ext cx="523875" cy="90805"/>
          </a:xfrm>
          <a:custGeom>
            <a:avLst/>
            <a:gdLst/>
            <a:ahLst/>
            <a:cxnLst/>
            <a:rect l="l" t="t" r="r" b="b"/>
            <a:pathLst>
              <a:path w="523875" h="90804">
                <a:moveTo>
                  <a:pt x="0" y="90805"/>
                </a:moveTo>
                <a:lnTo>
                  <a:pt x="523875" y="90805"/>
                </a:lnTo>
                <a:lnTo>
                  <a:pt x="523875" y="0"/>
                </a:lnTo>
                <a:lnTo>
                  <a:pt x="0" y="0"/>
                </a:lnTo>
                <a:lnTo>
                  <a:pt x="0" y="90805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943225" y="8963025"/>
            <a:ext cx="523875" cy="9080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943225" y="8963025"/>
            <a:ext cx="523875" cy="90805"/>
          </a:xfrm>
          <a:custGeom>
            <a:avLst/>
            <a:gdLst/>
            <a:ahLst/>
            <a:cxnLst/>
            <a:rect l="l" t="t" r="r" b="b"/>
            <a:pathLst>
              <a:path w="523875" h="90804">
                <a:moveTo>
                  <a:pt x="0" y="90805"/>
                </a:moveTo>
                <a:lnTo>
                  <a:pt x="523875" y="90805"/>
                </a:lnTo>
                <a:lnTo>
                  <a:pt x="523875" y="0"/>
                </a:lnTo>
                <a:lnTo>
                  <a:pt x="0" y="0"/>
                </a:lnTo>
                <a:lnTo>
                  <a:pt x="0" y="90805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1539494" y="7608569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539494" y="6456044"/>
            <a:ext cx="1098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996819" y="6456044"/>
            <a:ext cx="1079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288919" y="8646414"/>
            <a:ext cx="1352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539494" y="6916292"/>
            <a:ext cx="1943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baseline="-25793" sz="2100" spc="-7">
                <a:latin typeface="Calibri"/>
                <a:cs typeface="Calibri"/>
              </a:rPr>
              <a:t>4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129282" y="6373748"/>
            <a:ext cx="1943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baseline="-25793" sz="2100" spc="-7">
                <a:latin typeface="Calibri"/>
                <a:cs typeface="Calibri"/>
              </a:rPr>
              <a:t>5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288919" y="7335392"/>
            <a:ext cx="2070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25793" sz="2100" spc="-7">
                <a:latin typeface="Calibri"/>
                <a:cs typeface="Calibri"/>
              </a:rPr>
              <a:t>6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965200" y="6391274"/>
            <a:ext cx="482600" cy="76200"/>
          </a:xfrm>
          <a:custGeom>
            <a:avLst/>
            <a:gdLst/>
            <a:ahLst/>
            <a:cxnLst/>
            <a:rect l="l" t="t" r="r" b="b"/>
            <a:pathLst>
              <a:path w="482600" h="76200">
                <a:moveTo>
                  <a:pt x="406400" y="0"/>
                </a:moveTo>
                <a:lnTo>
                  <a:pt x="406400" y="76200"/>
                </a:lnTo>
                <a:lnTo>
                  <a:pt x="469900" y="44450"/>
                </a:lnTo>
                <a:lnTo>
                  <a:pt x="422656" y="44450"/>
                </a:lnTo>
                <a:lnTo>
                  <a:pt x="425450" y="41656"/>
                </a:lnTo>
                <a:lnTo>
                  <a:pt x="425450" y="34544"/>
                </a:lnTo>
                <a:lnTo>
                  <a:pt x="422656" y="31750"/>
                </a:lnTo>
                <a:lnTo>
                  <a:pt x="469900" y="31750"/>
                </a:lnTo>
                <a:lnTo>
                  <a:pt x="406400" y="0"/>
                </a:lnTo>
                <a:close/>
              </a:path>
              <a:path w="482600" h="76200">
                <a:moveTo>
                  <a:pt x="406400" y="31750"/>
                </a:moveTo>
                <a:lnTo>
                  <a:pt x="2844" y="31750"/>
                </a:lnTo>
                <a:lnTo>
                  <a:pt x="0" y="34544"/>
                </a:lnTo>
                <a:lnTo>
                  <a:pt x="0" y="41656"/>
                </a:lnTo>
                <a:lnTo>
                  <a:pt x="2844" y="44450"/>
                </a:lnTo>
                <a:lnTo>
                  <a:pt x="406400" y="44450"/>
                </a:lnTo>
                <a:lnTo>
                  <a:pt x="406400" y="31750"/>
                </a:lnTo>
                <a:close/>
              </a:path>
              <a:path w="482600" h="76200">
                <a:moveTo>
                  <a:pt x="469900" y="31750"/>
                </a:moveTo>
                <a:lnTo>
                  <a:pt x="422656" y="31750"/>
                </a:lnTo>
                <a:lnTo>
                  <a:pt x="425450" y="34544"/>
                </a:lnTo>
                <a:lnTo>
                  <a:pt x="425450" y="41656"/>
                </a:lnTo>
                <a:lnTo>
                  <a:pt x="422656" y="44450"/>
                </a:lnTo>
                <a:lnTo>
                  <a:pt x="469900" y="44450"/>
                </a:lnTo>
                <a:lnTo>
                  <a:pt x="482600" y="38100"/>
                </a:lnTo>
                <a:lnTo>
                  <a:pt x="4699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955344" y="6189344"/>
            <a:ext cx="4210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200</a:t>
            </a:r>
            <a:r>
              <a:rPr dirty="0" baseline="40123" sz="1350" spc="-7">
                <a:latin typeface="Calibri"/>
                <a:cs typeface="Calibri"/>
              </a:rPr>
              <a:t>kN</a:t>
            </a:r>
            <a:endParaRPr baseline="40123" sz="1350">
              <a:latin typeface="Calibri"/>
              <a:cs typeface="Calibr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4248150" y="6520179"/>
            <a:ext cx="304800" cy="1480820"/>
          </a:xfrm>
          <a:custGeom>
            <a:avLst/>
            <a:gdLst/>
            <a:ahLst/>
            <a:cxnLst/>
            <a:rect l="l" t="t" r="r" b="b"/>
            <a:pathLst>
              <a:path w="304800" h="1480820">
                <a:moveTo>
                  <a:pt x="0" y="1480820"/>
                </a:moveTo>
                <a:lnTo>
                  <a:pt x="304800" y="0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010275" y="6520179"/>
            <a:ext cx="304800" cy="2519045"/>
          </a:xfrm>
          <a:custGeom>
            <a:avLst/>
            <a:gdLst/>
            <a:ahLst/>
            <a:cxnLst/>
            <a:rect l="l" t="t" r="r" b="b"/>
            <a:pathLst>
              <a:path w="304800" h="2519045">
                <a:moveTo>
                  <a:pt x="0" y="2519045"/>
                </a:moveTo>
                <a:lnTo>
                  <a:pt x="304800" y="0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248150" y="6505575"/>
            <a:ext cx="2066925" cy="0"/>
          </a:xfrm>
          <a:custGeom>
            <a:avLst/>
            <a:gdLst/>
            <a:ahLst/>
            <a:cxnLst/>
            <a:rect l="l" t="t" r="r" b="b"/>
            <a:pathLst>
              <a:path w="2066925" h="0">
                <a:moveTo>
                  <a:pt x="0" y="0"/>
                </a:moveTo>
                <a:lnTo>
                  <a:pt x="2066925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248150" y="6505575"/>
            <a:ext cx="0" cy="1495425"/>
          </a:xfrm>
          <a:custGeom>
            <a:avLst/>
            <a:gdLst/>
            <a:ahLst/>
            <a:cxnLst/>
            <a:rect l="l" t="t" r="r" b="b"/>
            <a:pathLst>
              <a:path w="0" h="1495425">
                <a:moveTo>
                  <a:pt x="0" y="0"/>
                </a:moveTo>
                <a:lnTo>
                  <a:pt x="0" y="1495425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6010275" y="6505575"/>
            <a:ext cx="0" cy="2533650"/>
          </a:xfrm>
          <a:custGeom>
            <a:avLst/>
            <a:gdLst/>
            <a:ahLst/>
            <a:cxnLst/>
            <a:rect l="l" t="t" r="r" b="b"/>
            <a:pathLst>
              <a:path w="0" h="2533650">
                <a:moveTo>
                  <a:pt x="0" y="0"/>
                </a:moveTo>
                <a:lnTo>
                  <a:pt x="0" y="253365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019550" y="8001000"/>
            <a:ext cx="523875" cy="9080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019550" y="8001000"/>
            <a:ext cx="523875" cy="90805"/>
          </a:xfrm>
          <a:custGeom>
            <a:avLst/>
            <a:gdLst/>
            <a:ahLst/>
            <a:cxnLst/>
            <a:rect l="l" t="t" r="r" b="b"/>
            <a:pathLst>
              <a:path w="523875" h="90804">
                <a:moveTo>
                  <a:pt x="0" y="90805"/>
                </a:moveTo>
                <a:lnTo>
                  <a:pt x="523875" y="90805"/>
                </a:lnTo>
                <a:lnTo>
                  <a:pt x="523875" y="0"/>
                </a:lnTo>
                <a:lnTo>
                  <a:pt x="0" y="0"/>
                </a:lnTo>
                <a:lnTo>
                  <a:pt x="0" y="90805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5743575" y="9039225"/>
            <a:ext cx="523875" cy="908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5743575" y="9039225"/>
            <a:ext cx="523875" cy="90805"/>
          </a:xfrm>
          <a:custGeom>
            <a:avLst/>
            <a:gdLst/>
            <a:ahLst/>
            <a:cxnLst/>
            <a:rect l="l" t="t" r="r" b="b"/>
            <a:pathLst>
              <a:path w="523875" h="90804">
                <a:moveTo>
                  <a:pt x="0" y="90804"/>
                </a:moveTo>
                <a:lnTo>
                  <a:pt x="523875" y="90804"/>
                </a:lnTo>
                <a:lnTo>
                  <a:pt x="5238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4339716" y="7684769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339716" y="6532244"/>
            <a:ext cx="15671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  <a:tabLst>
                <a:tab pos="1458595" algn="l"/>
              </a:tabLst>
            </a:pPr>
            <a:r>
              <a:rPr dirty="0" sz="1400">
                <a:latin typeface="Calibri"/>
                <a:cs typeface="Calibri"/>
              </a:rPr>
              <a:t>B</a:t>
            </a:r>
            <a:r>
              <a:rPr dirty="0" sz="1400">
                <a:latin typeface="Calibri"/>
                <a:cs typeface="Calibri"/>
              </a:rPr>
              <a:t>	</a:t>
            </a:r>
            <a:r>
              <a:rPr dirty="0" sz="1400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090665" y="8722614"/>
            <a:ext cx="1352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339716" y="6992492"/>
            <a:ext cx="1943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baseline="-25793" sz="2100" spc="-7">
                <a:latin typeface="Calibri"/>
                <a:cs typeface="Calibri"/>
              </a:rPr>
              <a:t>4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931028" y="6449948"/>
            <a:ext cx="1943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baseline="-25793" sz="2100" spc="-7">
                <a:latin typeface="Calibri"/>
                <a:cs typeface="Calibri"/>
              </a:rPr>
              <a:t>5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090665" y="7411592"/>
            <a:ext cx="2070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25793" sz="2100" spc="-7">
                <a:latin typeface="Calibri"/>
                <a:cs typeface="Calibri"/>
              </a:rPr>
              <a:t>6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3765550" y="6467474"/>
            <a:ext cx="482600" cy="76200"/>
          </a:xfrm>
          <a:custGeom>
            <a:avLst/>
            <a:gdLst/>
            <a:ahLst/>
            <a:cxnLst/>
            <a:rect l="l" t="t" r="r" b="b"/>
            <a:pathLst>
              <a:path w="482600" h="76200">
                <a:moveTo>
                  <a:pt x="406400" y="0"/>
                </a:moveTo>
                <a:lnTo>
                  <a:pt x="406400" y="76200"/>
                </a:lnTo>
                <a:lnTo>
                  <a:pt x="469900" y="44450"/>
                </a:lnTo>
                <a:lnTo>
                  <a:pt x="422655" y="44450"/>
                </a:lnTo>
                <a:lnTo>
                  <a:pt x="425450" y="41656"/>
                </a:lnTo>
                <a:lnTo>
                  <a:pt x="425450" y="34544"/>
                </a:lnTo>
                <a:lnTo>
                  <a:pt x="422655" y="31750"/>
                </a:lnTo>
                <a:lnTo>
                  <a:pt x="469900" y="31750"/>
                </a:lnTo>
                <a:lnTo>
                  <a:pt x="406400" y="0"/>
                </a:lnTo>
                <a:close/>
              </a:path>
              <a:path w="482600" h="76200">
                <a:moveTo>
                  <a:pt x="406400" y="31750"/>
                </a:moveTo>
                <a:lnTo>
                  <a:pt x="2794" y="31750"/>
                </a:lnTo>
                <a:lnTo>
                  <a:pt x="0" y="34544"/>
                </a:lnTo>
                <a:lnTo>
                  <a:pt x="0" y="41656"/>
                </a:lnTo>
                <a:lnTo>
                  <a:pt x="2794" y="44450"/>
                </a:lnTo>
                <a:lnTo>
                  <a:pt x="406400" y="44450"/>
                </a:lnTo>
                <a:lnTo>
                  <a:pt x="406400" y="31750"/>
                </a:lnTo>
                <a:close/>
              </a:path>
              <a:path w="482600" h="76200">
                <a:moveTo>
                  <a:pt x="469900" y="31750"/>
                </a:moveTo>
                <a:lnTo>
                  <a:pt x="422655" y="31750"/>
                </a:lnTo>
                <a:lnTo>
                  <a:pt x="425450" y="34544"/>
                </a:lnTo>
                <a:lnTo>
                  <a:pt x="425450" y="41656"/>
                </a:lnTo>
                <a:lnTo>
                  <a:pt x="422655" y="44450"/>
                </a:lnTo>
                <a:lnTo>
                  <a:pt x="469900" y="44450"/>
                </a:lnTo>
                <a:lnTo>
                  <a:pt x="482600" y="38100"/>
                </a:lnTo>
                <a:lnTo>
                  <a:pt x="4699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3755263" y="6265544"/>
            <a:ext cx="4210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200</a:t>
            </a:r>
            <a:r>
              <a:rPr dirty="0" baseline="40123" sz="1350" spc="-7">
                <a:latin typeface="Calibri"/>
                <a:cs typeface="Calibri"/>
              </a:rPr>
              <a:t>kN</a:t>
            </a:r>
            <a:endParaRPr baseline="40123" sz="1350">
              <a:latin typeface="Calibri"/>
              <a:cs typeface="Calibri"/>
            </a:endParaRPr>
          </a:p>
        </p:txBody>
      </p:sp>
      <p:sp>
        <p:nvSpPr>
          <p:cNvPr id="55" name="object 5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56" name="object 5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  <p:sp>
        <p:nvSpPr>
          <p:cNvPr id="54" name="object 54"/>
          <p:cNvSpPr txBox="1"/>
          <p:nvPr/>
        </p:nvSpPr>
        <p:spPr>
          <a:xfrm>
            <a:off x="4349877" y="6279260"/>
            <a:ext cx="1888489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774189" algn="l"/>
              </a:tabLst>
            </a:pPr>
            <a:r>
              <a:rPr dirty="0" sz="1400">
                <a:latin typeface="Calibri"/>
                <a:cs typeface="Calibri"/>
              </a:rPr>
              <a:t>Δ</a:t>
            </a:r>
            <a:r>
              <a:rPr dirty="0" sz="1400">
                <a:latin typeface="Calibri"/>
                <a:cs typeface="Calibri"/>
              </a:rPr>
              <a:t>	</a:t>
            </a:r>
            <a:r>
              <a:rPr dirty="0" sz="1400">
                <a:latin typeface="Calibri"/>
                <a:cs typeface="Calibri"/>
              </a:rPr>
              <a:t>Δ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27736" y="427735"/>
            <a:ext cx="6709409" cy="173926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Times New Roman"/>
              <a:cs typeface="Times New Roman"/>
            </a:endParaRPr>
          </a:p>
          <a:p>
            <a:pPr marL="29209" marR="190500">
              <a:lnSpc>
                <a:spcPct val="110700"/>
              </a:lnSpc>
            </a:pPr>
            <a:r>
              <a:rPr dirty="0" sz="1400" spc="-5">
                <a:latin typeface="Times New Roman"/>
                <a:cs typeface="Times New Roman"/>
              </a:rPr>
              <a:t>There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no fixed ends moments due to applied loads. Therefore, there is no effect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10">
                <a:latin typeface="Times New Roman"/>
                <a:cs typeface="Times New Roman"/>
              </a:rPr>
              <a:t>non-  </a:t>
            </a:r>
            <a:r>
              <a:rPr dirty="0" sz="1400" spc="-5">
                <a:latin typeface="Times New Roman"/>
                <a:cs typeface="Times New Roman"/>
              </a:rPr>
              <a:t>side sway</a:t>
            </a:r>
            <a:endParaRPr sz="1400">
              <a:latin typeface="Times New Roman"/>
              <a:cs typeface="Times New Roman"/>
            </a:endParaRPr>
          </a:p>
          <a:p>
            <a:pPr marL="29209">
              <a:lnSpc>
                <a:spcPct val="100000"/>
              </a:lnSpc>
              <a:spcBef>
                <a:spcPts val="1165"/>
              </a:spcBef>
            </a:pPr>
            <a:r>
              <a:rPr dirty="0" sz="1400">
                <a:latin typeface="Times New Roman"/>
                <a:cs typeface="Times New Roman"/>
              </a:rPr>
              <a:t>1-D.F</a:t>
            </a:r>
            <a:endParaRPr sz="1400">
              <a:latin typeface="Times New Roman"/>
              <a:cs typeface="Times New Roman"/>
            </a:endParaRPr>
          </a:p>
          <a:p>
            <a:pPr marL="29209">
              <a:lnSpc>
                <a:spcPct val="100000"/>
              </a:lnSpc>
              <a:spcBef>
                <a:spcPts val="1175"/>
              </a:spcBef>
            </a:pPr>
            <a:r>
              <a:rPr dirty="0" sz="1400" spc="-5">
                <a:latin typeface="Times New Roman"/>
                <a:cs typeface="Times New Roman"/>
              </a:rPr>
              <a:t>At joint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4656" y="2494533"/>
            <a:ext cx="1943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4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84477" y="2525013"/>
            <a:ext cx="1206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205788" y="2546857"/>
            <a:ext cx="281940" cy="0"/>
          </a:xfrm>
          <a:custGeom>
            <a:avLst/>
            <a:gdLst/>
            <a:ahLst/>
            <a:cxnLst/>
            <a:rect l="l" t="t" r="r" b="b"/>
            <a:pathLst>
              <a:path w="281940" h="0">
                <a:moveTo>
                  <a:pt x="0" y="0"/>
                </a:moveTo>
                <a:lnTo>
                  <a:pt x="2819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73100" y="2406142"/>
            <a:ext cx="12395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1155" algn="l"/>
              </a:tabLst>
            </a:pPr>
            <a:r>
              <a:rPr dirty="0" sz="1400" spc="670">
                <a:latin typeface="Cambria Math"/>
                <a:cs typeface="Cambria Math"/>
              </a:rPr>
              <a:t> </a:t>
            </a:r>
            <a:r>
              <a:rPr dirty="0" sz="1400" spc="67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</a:t>
            </a:r>
            <a:r>
              <a:rPr dirty="0" baseline="41666" sz="2100" spc="585">
                <a:latin typeface="Cambria Math"/>
                <a:cs typeface="Cambria Math"/>
              </a:rPr>
              <a:t> </a:t>
            </a:r>
            <a:r>
              <a:rPr dirty="0" baseline="41666" sz="2100" spc="592">
                <a:latin typeface="Cambria Math"/>
                <a:cs typeface="Cambria Math"/>
              </a:rPr>
              <a:t> </a:t>
            </a:r>
            <a:r>
              <a:rPr dirty="0" baseline="41666" sz="2100" spc="17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73100" y="2963925"/>
            <a:ext cx="1504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6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84656" y="3052317"/>
            <a:ext cx="1873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09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82953" y="3082797"/>
            <a:ext cx="1206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204264" y="3104641"/>
            <a:ext cx="281940" cy="0"/>
          </a:xfrm>
          <a:custGeom>
            <a:avLst/>
            <a:gdLst/>
            <a:ahLst/>
            <a:cxnLst/>
            <a:rect l="l" t="t" r="r" b="b"/>
            <a:pathLst>
              <a:path w="281940" h="0">
                <a:moveTo>
                  <a:pt x="0" y="0"/>
                </a:moveTo>
                <a:lnTo>
                  <a:pt x="2819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008684" y="2828289"/>
            <a:ext cx="8210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08660" algn="l"/>
              </a:tabLst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717801" y="3104641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522222" y="2963925"/>
            <a:ext cx="5156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 spc="-120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56868" y="3610483"/>
            <a:ext cx="1943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4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73100" y="3522090"/>
            <a:ext cx="67119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524510" algn="l"/>
              </a:tabLst>
            </a:pPr>
            <a:r>
              <a:rPr dirty="0" sz="1400" spc="69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5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508505" y="3386454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366774" y="3683634"/>
            <a:ext cx="409575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47222" sz="1500" spc="532">
                <a:latin typeface="Cambria Math"/>
                <a:cs typeface="Cambria Math"/>
              </a:rPr>
              <a:t> </a:t>
            </a:r>
            <a:endParaRPr baseline="47222" sz="15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77670" y="3825366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690370" y="3818254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379474" y="3662806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1801114" y="3522090"/>
            <a:ext cx="6400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553210" y="4276978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2" y="12191"/>
                </a:lnTo>
                <a:lnTo>
                  <a:pt x="7315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708657" y="4609210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379474" y="4453763"/>
            <a:ext cx="421005" cy="0"/>
          </a:xfrm>
          <a:custGeom>
            <a:avLst/>
            <a:gdLst/>
            <a:ahLst/>
            <a:cxnLst/>
            <a:rect l="l" t="t" r="r" b="b"/>
            <a:pathLst>
              <a:path w="421005" h="0">
                <a:moveTo>
                  <a:pt x="0" y="0"/>
                </a:moveTo>
                <a:lnTo>
                  <a:pt x="42062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444500" y="4037773"/>
            <a:ext cx="2031364" cy="108775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algn="ctr" marL="259079">
              <a:lnSpc>
                <a:spcPct val="100000"/>
              </a:lnSpc>
              <a:spcBef>
                <a:spcPts val="500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algn="ctr" marL="228600">
              <a:lnSpc>
                <a:spcPct val="100000"/>
              </a:lnSpc>
              <a:spcBef>
                <a:spcPts val="570"/>
              </a:spcBef>
              <a:tabLst>
                <a:tab pos="1095375" algn="l"/>
              </a:tabLst>
            </a:pPr>
            <a:r>
              <a:rPr dirty="0" sz="1400" spc="69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baseline="-16666" sz="1500" spc="660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3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baseline="36111" sz="1500" spc="532">
                <a:latin typeface="Cambria Math"/>
                <a:cs typeface="Cambria Math"/>
              </a:rPr>
              <a:t> </a:t>
            </a:r>
            <a:r>
              <a:rPr dirty="0" baseline="36111" sz="1500">
                <a:latin typeface="Cambria Math"/>
                <a:cs typeface="Cambria Math"/>
              </a:rPr>
              <a:t>  </a:t>
            </a:r>
            <a:r>
              <a:rPr dirty="0" baseline="36111" sz="1500" spc="-22">
                <a:latin typeface="Cambria Math"/>
                <a:cs typeface="Cambria Math"/>
              </a:rPr>
              <a:t> </a:t>
            </a:r>
            <a:r>
              <a:rPr dirty="0" baseline="-25000" sz="1500" spc="532">
                <a:latin typeface="Cambria Math"/>
                <a:cs typeface="Cambria Math"/>
              </a:rPr>
              <a:t> </a:t>
            </a:r>
            <a:r>
              <a:rPr dirty="0" baseline="-25000" sz="1500">
                <a:latin typeface="Cambria Math"/>
                <a:cs typeface="Cambria Math"/>
              </a:rPr>
              <a:t> </a:t>
            </a:r>
            <a:r>
              <a:rPr dirty="0" baseline="-25000" sz="1500" spc="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ctr" marL="259079">
              <a:lnSpc>
                <a:spcPct val="100000"/>
              </a:lnSpc>
              <a:spcBef>
                <a:spcPts val="99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-38888" sz="1500" spc="532">
                <a:latin typeface="Cambria Math"/>
                <a:cs typeface="Cambria Math"/>
              </a:rPr>
              <a:t> </a:t>
            </a:r>
            <a:endParaRPr baseline="-38888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839"/>
              </a:spcBef>
            </a:pPr>
            <a:r>
              <a:rPr dirty="0" sz="1400" spc="-5">
                <a:latin typeface="Times New Roman"/>
                <a:cs typeface="Times New Roman"/>
              </a:rPr>
              <a:t>At joint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73100" y="5364860"/>
            <a:ext cx="1504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6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84656" y="5453252"/>
            <a:ext cx="1873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09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279905" y="5483732"/>
            <a:ext cx="1206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201216" y="5505576"/>
            <a:ext cx="281940" cy="0"/>
          </a:xfrm>
          <a:custGeom>
            <a:avLst/>
            <a:gdLst/>
            <a:ahLst/>
            <a:cxnLst/>
            <a:rect l="l" t="t" r="r" b="b"/>
            <a:pathLst>
              <a:path w="281940" h="0">
                <a:moveTo>
                  <a:pt x="0" y="0"/>
                </a:moveTo>
                <a:lnTo>
                  <a:pt x="2819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1007160" y="5228970"/>
            <a:ext cx="8210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08660" algn="l"/>
              </a:tabLst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1716277" y="5505576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673100" y="5924168"/>
            <a:ext cx="1504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6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84656" y="6012560"/>
            <a:ext cx="1917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3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011732" y="5788532"/>
            <a:ext cx="48450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284477" y="6043040"/>
            <a:ext cx="1206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1205788" y="6064884"/>
            <a:ext cx="281940" cy="0"/>
          </a:xfrm>
          <a:custGeom>
            <a:avLst/>
            <a:gdLst/>
            <a:ahLst/>
            <a:cxnLst/>
            <a:rect l="l" t="t" r="r" b="b"/>
            <a:pathLst>
              <a:path w="281940" h="0">
                <a:moveTo>
                  <a:pt x="0" y="0"/>
                </a:moveTo>
                <a:lnTo>
                  <a:pt x="2819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1706626" y="5788532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1719326" y="6064884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1520697" y="5364860"/>
            <a:ext cx="520065" cy="11696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 spc="-120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350">
              <a:latin typeface="Times New Roman"/>
              <a:cs typeface="Times New Roman"/>
            </a:endParaRPr>
          </a:p>
          <a:p>
            <a:pPr marL="17145">
              <a:lnSpc>
                <a:spcPct val="100000"/>
              </a:lnSpc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 spc="-104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3970">
              <a:lnSpc>
                <a:spcPct val="100000"/>
              </a:lnSpc>
              <a:spcBef>
                <a:spcPts val="1720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1534922" y="6544944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59" h="12700">
                <a:moveTo>
                  <a:pt x="0" y="12192"/>
                </a:moveTo>
                <a:lnTo>
                  <a:pt x="73152" y="12192"/>
                </a:lnTo>
                <a:lnTo>
                  <a:pt x="73152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393189" y="6877177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59" h="12700">
                <a:moveTo>
                  <a:pt x="0" y="12191"/>
                </a:moveTo>
                <a:lnTo>
                  <a:pt x="73152" y="12191"/>
                </a:lnTo>
                <a:lnTo>
                  <a:pt x="7315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678177" y="6877177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1"/>
                </a:moveTo>
                <a:lnTo>
                  <a:pt x="73151" y="12191"/>
                </a:lnTo>
                <a:lnTo>
                  <a:pt x="73151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374902" y="6721728"/>
            <a:ext cx="394970" cy="0"/>
          </a:xfrm>
          <a:custGeom>
            <a:avLst/>
            <a:gdLst/>
            <a:ahLst/>
            <a:cxnLst/>
            <a:rect l="l" t="t" r="r" b="b"/>
            <a:pathLst>
              <a:path w="394969" h="0">
                <a:moveTo>
                  <a:pt x="0" y="0"/>
                </a:moveTo>
                <a:lnTo>
                  <a:pt x="39471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673100" y="6543522"/>
            <a:ext cx="1774189" cy="780415"/>
          </a:xfrm>
          <a:prstGeom prst="rect">
            <a:avLst/>
          </a:prstGeom>
        </p:spPr>
        <p:txBody>
          <a:bodyPr wrap="square" lIns="0" tIns="508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dirty="0" sz="1400" spc="69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baseline="-25000" sz="1500" spc="532">
                <a:latin typeface="Cambria Math"/>
                <a:cs typeface="Cambria Math"/>
              </a:rPr>
              <a:t> </a:t>
            </a:r>
            <a:r>
              <a:rPr dirty="0" baseline="-25000" sz="1500">
                <a:latin typeface="Cambria Math"/>
                <a:cs typeface="Cambria Math"/>
              </a:rPr>
              <a:t> </a:t>
            </a:r>
            <a:r>
              <a:rPr dirty="0" baseline="-25000" sz="1500" spc="142">
                <a:latin typeface="Cambria Math"/>
                <a:cs typeface="Cambria Math"/>
              </a:rPr>
              <a:t> </a:t>
            </a:r>
            <a:r>
              <a:rPr dirty="0" baseline="36111" sz="1500" spc="532">
                <a:latin typeface="Cambria Math"/>
                <a:cs typeface="Cambria Math"/>
              </a:rPr>
              <a:t> </a:t>
            </a:r>
            <a:r>
              <a:rPr dirty="0" baseline="36111" sz="1500">
                <a:latin typeface="Cambria Math"/>
                <a:cs typeface="Cambria Math"/>
              </a:rPr>
              <a:t>  </a:t>
            </a:r>
            <a:r>
              <a:rPr dirty="0" baseline="36111" sz="1500" spc="-165">
                <a:latin typeface="Cambria Math"/>
                <a:cs typeface="Cambria Math"/>
              </a:rPr>
              <a:t> </a:t>
            </a:r>
            <a:r>
              <a:rPr dirty="0" baseline="-25000" sz="1500" spc="532">
                <a:latin typeface="Cambria Math"/>
                <a:cs typeface="Cambria Math"/>
              </a:rPr>
              <a:t> </a:t>
            </a:r>
            <a:r>
              <a:rPr dirty="0" baseline="-25000" sz="1500">
                <a:latin typeface="Cambria Math"/>
                <a:cs typeface="Cambria Math"/>
              </a:rPr>
              <a:t> </a:t>
            </a:r>
            <a:r>
              <a:rPr dirty="0" baseline="-25000" sz="1500" spc="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  <a:p>
            <a:pPr algn="ctr" marL="24130">
              <a:lnSpc>
                <a:spcPct val="100000"/>
              </a:lnSpc>
              <a:spcBef>
                <a:spcPts val="1700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90">
                <a:latin typeface="Cambria Math"/>
                <a:cs typeface="Cambria Math"/>
              </a:rPr>
              <a:t> </a:t>
            </a:r>
            <a:r>
              <a:rPr dirty="0" baseline="27777" sz="2100" spc="1110">
                <a:latin typeface="Cambria Math"/>
                <a:cs typeface="Cambria Math"/>
              </a:rPr>
              <a:t> </a:t>
            </a:r>
            <a:r>
              <a:rPr dirty="0" baseline="27777" sz="2100" spc="-7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algn="ctr" marL="31750">
              <a:lnSpc>
                <a:spcPct val="100000"/>
              </a:lnSpc>
              <a:spcBef>
                <a:spcPts val="1060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1539494" y="7334377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59" h="12700">
                <a:moveTo>
                  <a:pt x="0" y="12191"/>
                </a:moveTo>
                <a:lnTo>
                  <a:pt x="73152" y="12191"/>
                </a:lnTo>
                <a:lnTo>
                  <a:pt x="73152" y="0"/>
                </a:lnTo>
                <a:lnTo>
                  <a:pt x="0" y="0"/>
                </a:lnTo>
                <a:lnTo>
                  <a:pt x="0" y="1219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397761" y="7666684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59" h="12700">
                <a:moveTo>
                  <a:pt x="0" y="12496"/>
                </a:moveTo>
                <a:lnTo>
                  <a:pt x="73152" y="12496"/>
                </a:lnTo>
                <a:lnTo>
                  <a:pt x="73152" y="0"/>
                </a:lnTo>
                <a:lnTo>
                  <a:pt x="0" y="0"/>
                </a:lnTo>
                <a:lnTo>
                  <a:pt x="0" y="124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682750" y="7666684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496"/>
                </a:moveTo>
                <a:lnTo>
                  <a:pt x="73151" y="12496"/>
                </a:lnTo>
                <a:lnTo>
                  <a:pt x="73151" y="0"/>
                </a:lnTo>
                <a:lnTo>
                  <a:pt x="0" y="0"/>
                </a:lnTo>
                <a:lnTo>
                  <a:pt x="0" y="124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379474" y="7511160"/>
            <a:ext cx="394970" cy="0"/>
          </a:xfrm>
          <a:custGeom>
            <a:avLst/>
            <a:gdLst/>
            <a:ahLst/>
            <a:cxnLst/>
            <a:rect l="l" t="t" r="r" b="b"/>
            <a:pathLst>
              <a:path w="394969" h="0">
                <a:moveTo>
                  <a:pt x="0" y="0"/>
                </a:moveTo>
                <a:lnTo>
                  <a:pt x="39471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673100" y="7370444"/>
            <a:ext cx="17786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69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baseline="-16666" sz="1500" spc="644">
                <a:latin typeface="Cambria Math"/>
                <a:cs typeface="Cambria Math"/>
              </a:rPr>
              <a:t> </a:t>
            </a:r>
            <a:r>
              <a:rPr dirty="0" baseline="-16666" sz="1500" spc="65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baseline="-25000" sz="1500" spc="532">
                <a:latin typeface="Cambria Math"/>
                <a:cs typeface="Cambria Math"/>
              </a:rPr>
              <a:t> </a:t>
            </a:r>
            <a:r>
              <a:rPr dirty="0" baseline="-25000" sz="1500">
                <a:latin typeface="Cambria Math"/>
                <a:cs typeface="Cambria Math"/>
              </a:rPr>
              <a:t> </a:t>
            </a:r>
            <a:r>
              <a:rPr dirty="0" baseline="-25000" sz="1500" spc="142">
                <a:latin typeface="Cambria Math"/>
                <a:cs typeface="Cambria Math"/>
              </a:rPr>
              <a:t> </a:t>
            </a:r>
            <a:r>
              <a:rPr dirty="0" baseline="36111" sz="1500" spc="532">
                <a:latin typeface="Cambria Math"/>
                <a:cs typeface="Cambria Math"/>
              </a:rPr>
              <a:t> </a:t>
            </a:r>
            <a:r>
              <a:rPr dirty="0" baseline="36111" sz="1500">
                <a:latin typeface="Cambria Math"/>
                <a:cs typeface="Cambria Math"/>
              </a:rPr>
              <a:t>  </a:t>
            </a:r>
            <a:r>
              <a:rPr dirty="0" baseline="36111" sz="1500" spc="-165">
                <a:latin typeface="Cambria Math"/>
                <a:cs typeface="Cambria Math"/>
              </a:rPr>
              <a:t> </a:t>
            </a:r>
            <a:r>
              <a:rPr dirty="0" baseline="-25000" sz="1500" spc="532">
                <a:latin typeface="Cambria Math"/>
                <a:cs typeface="Cambria Math"/>
              </a:rPr>
              <a:t> </a:t>
            </a:r>
            <a:r>
              <a:rPr dirty="0" baseline="-25000" sz="1500">
                <a:latin typeface="Cambria Math"/>
                <a:cs typeface="Cambria Math"/>
              </a:rPr>
              <a:t> </a:t>
            </a:r>
            <a:r>
              <a:rPr dirty="0" baseline="-25000" sz="1500" spc="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44500" y="7514691"/>
            <a:ext cx="1946275" cy="668655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2000">
              <a:latin typeface="Times New Roman"/>
              <a:cs typeface="Times New Roman"/>
            </a:endParaRPr>
          </a:p>
          <a:p>
            <a:pPr marL="953135">
              <a:lnSpc>
                <a:spcPct val="100000"/>
              </a:lnSpc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90">
                <a:latin typeface="Cambria Math"/>
                <a:cs typeface="Cambria Math"/>
              </a:rPr>
              <a:t> </a:t>
            </a:r>
            <a:r>
              <a:rPr dirty="0" baseline="27777" sz="2100" spc="1110">
                <a:latin typeface="Cambria Math"/>
                <a:cs typeface="Cambria Math"/>
              </a:rPr>
              <a:t> </a:t>
            </a:r>
            <a:r>
              <a:rPr dirty="0" baseline="27777" sz="2100" spc="-7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130"/>
              </a:spcBef>
            </a:pPr>
            <a:r>
              <a:rPr dirty="0" sz="1400" spc="-5">
                <a:latin typeface="Times New Roman"/>
                <a:cs typeface="Times New Roman"/>
              </a:rPr>
              <a:t>EFFECT OF SIDE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SWAY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44500" y="8315705"/>
            <a:ext cx="1002665" cy="6070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Let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EI</a:t>
            </a:r>
            <a:r>
              <a:rPr dirty="0" sz="1400" spc="-5">
                <a:latin typeface="Calibri"/>
                <a:cs typeface="Calibri"/>
              </a:rPr>
              <a:t>Δ</a:t>
            </a:r>
            <a:r>
              <a:rPr dirty="0" sz="1400" spc="-5">
                <a:latin typeface="Times New Roman"/>
                <a:cs typeface="Times New Roman"/>
              </a:rPr>
              <a:t>=100f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15"/>
              </a:spcBef>
            </a:pPr>
            <a:r>
              <a:rPr dirty="0" sz="1400">
                <a:latin typeface="Times New Roman"/>
                <a:cs typeface="Times New Roman"/>
              </a:rPr>
              <a:t>2-F.E.M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77087" y="9249917"/>
            <a:ext cx="7493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67055" algn="l"/>
              </a:tabLst>
            </a:pPr>
            <a:r>
              <a:rPr dirty="0" sz="1000" spc="445">
                <a:latin typeface="Cambria Math"/>
                <a:cs typeface="Cambria Math"/>
              </a:rPr>
              <a:t>  </a:t>
            </a:r>
            <a:r>
              <a:rPr dirty="0" sz="1000" spc="445">
                <a:latin typeface="Cambria Math"/>
                <a:cs typeface="Cambria Math"/>
              </a:rPr>
              <a:t>	</a:t>
            </a:r>
            <a:r>
              <a:rPr dirty="0" sz="1000" spc="44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1553210" y="9302241"/>
            <a:ext cx="521334" cy="0"/>
          </a:xfrm>
          <a:custGeom>
            <a:avLst/>
            <a:gdLst/>
            <a:ahLst/>
            <a:cxnLst/>
            <a:rect l="l" t="t" r="r" b="b"/>
            <a:pathLst>
              <a:path w="521335" h="0">
                <a:moveTo>
                  <a:pt x="0" y="0"/>
                </a:moveTo>
                <a:lnTo>
                  <a:pt x="52120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1718817" y="9227057"/>
            <a:ext cx="943610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  <a:tabLst>
                <a:tab pos="758190" algn="l"/>
              </a:tabLst>
            </a:pPr>
            <a:r>
              <a:rPr dirty="0" baseline="-15873" sz="2100" spc="517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baseline="-15873" sz="2100" spc="697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2306066" y="9302241"/>
            <a:ext cx="521970" cy="0"/>
          </a:xfrm>
          <a:custGeom>
            <a:avLst/>
            <a:gdLst/>
            <a:ahLst/>
            <a:cxnLst/>
            <a:rect l="l" t="t" r="r" b="b"/>
            <a:pathLst>
              <a:path w="521969" h="0">
                <a:moveTo>
                  <a:pt x="0" y="0"/>
                </a:moveTo>
                <a:lnTo>
                  <a:pt x="5215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444500" y="9161526"/>
            <a:ext cx="42271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75285" algn="l"/>
                <a:tab pos="927100" algn="l"/>
              </a:tabLst>
            </a:pP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41666" sz="2100" spc="1102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</a:t>
            </a:r>
            <a:r>
              <a:rPr dirty="0" baseline="41666" sz="2100" spc="585">
                <a:latin typeface="Cambria Math"/>
                <a:cs typeface="Cambria Math"/>
              </a:rPr>
              <a:t> </a:t>
            </a:r>
            <a:r>
              <a:rPr dirty="0" baseline="41666" sz="2100" spc="652">
                <a:latin typeface="Cambria Math"/>
                <a:cs typeface="Cambria Math"/>
              </a:rPr>
              <a:t> </a:t>
            </a:r>
            <a:r>
              <a:rPr dirty="0" baseline="41666" sz="2100" spc="787">
                <a:latin typeface="Cambria Math"/>
                <a:cs typeface="Cambria Math"/>
              </a:rPr>
              <a:t> </a:t>
            </a:r>
            <a:r>
              <a:rPr dirty="0" baseline="41666" sz="2100" spc="11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41666" sz="2100" spc="1102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</a:t>
            </a:r>
            <a:r>
              <a:rPr dirty="0" baseline="41666" sz="2100" spc="585">
                <a:latin typeface="Cambria Math"/>
                <a:cs typeface="Cambria Math"/>
              </a:rPr>
              <a:t> </a:t>
            </a:r>
            <a:r>
              <a:rPr dirty="0" baseline="41666" sz="2100" spc="652">
                <a:latin typeface="Cambria Math"/>
                <a:cs typeface="Cambria Math"/>
              </a:rPr>
              <a:t> </a:t>
            </a:r>
            <a:r>
              <a:rPr dirty="0" baseline="41666" sz="2100" spc="787">
                <a:latin typeface="Cambria Math"/>
                <a:cs typeface="Cambria Math"/>
              </a:rPr>
              <a:t> </a:t>
            </a:r>
            <a:r>
              <a:rPr dirty="0" baseline="41666" sz="2100" spc="11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0" name="object 6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61" name="object 6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27736" y="373143"/>
            <a:ext cx="6709409" cy="1140460"/>
          </a:xfrm>
          <a:prstGeom prst="rect">
            <a:avLst/>
          </a:prstGeom>
        </p:spPr>
        <p:txBody>
          <a:bodyPr wrap="square" lIns="0" tIns="666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2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 marL="29209">
              <a:lnSpc>
                <a:spcPct val="100000"/>
              </a:lnSpc>
              <a:spcBef>
                <a:spcPts val="484"/>
              </a:spcBef>
            </a:pPr>
            <a:r>
              <a:rPr dirty="0" u="heavy" sz="18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Member </a:t>
            </a:r>
            <a:r>
              <a:rPr dirty="0" u="heavy" sz="18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stiffness</a:t>
            </a:r>
            <a:r>
              <a:rPr dirty="0" u="heavy" sz="18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18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factor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00">
              <a:latin typeface="Times New Roman"/>
              <a:cs typeface="Times New Roman"/>
            </a:endParaRPr>
          </a:p>
          <a:p>
            <a:pPr marL="29209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5">
                <a:latin typeface="Times New Roman"/>
                <a:cs typeface="Times New Roman"/>
              </a:rPr>
              <a:t>defined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the amount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moment required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rotate the end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beam </a:t>
            </a:r>
            <a:r>
              <a:rPr dirty="0" sz="1400">
                <a:latin typeface="Times New Roman"/>
                <a:cs typeface="Times New Roman"/>
              </a:rPr>
              <a:t>1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rad.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3052318"/>
            <a:ext cx="1771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88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7087" y="3140710"/>
            <a:ext cx="1955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4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003096" y="3193033"/>
            <a:ext cx="281940" cy="0"/>
          </a:xfrm>
          <a:custGeom>
            <a:avLst/>
            <a:gdLst/>
            <a:ahLst/>
            <a:cxnLst/>
            <a:rect l="l" t="t" r="r" b="b"/>
            <a:pathLst>
              <a:path w="281940" h="0">
                <a:moveTo>
                  <a:pt x="0" y="0"/>
                </a:moveTo>
                <a:lnTo>
                  <a:pt x="2819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560322" y="3140710"/>
            <a:ext cx="10922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34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07516" y="2916682"/>
            <a:ext cx="14522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-50">
                <a:latin typeface="Cambria Math"/>
                <a:cs typeface="Cambria Math"/>
              </a:rPr>
              <a:t> </a:t>
            </a:r>
            <a:r>
              <a:rPr dirty="0" baseline="-39682" sz="2100" spc="7">
                <a:latin typeface="Cambria Math"/>
                <a:cs typeface="Cambria Math"/>
              </a:rPr>
              <a:t>(</a:t>
            </a:r>
            <a:r>
              <a:rPr dirty="0" baseline="-41666" sz="2100" spc="405">
                <a:latin typeface="Cambria Math"/>
                <a:cs typeface="Cambria Math"/>
              </a:rPr>
              <a:t> </a:t>
            </a:r>
            <a:r>
              <a:rPr dirty="0" baseline="-39682" sz="2100">
                <a:latin typeface="Cambria Math"/>
                <a:cs typeface="Cambria Math"/>
              </a:rPr>
              <a:t>)</a:t>
            </a:r>
            <a:r>
              <a:rPr dirty="0" baseline="-39682" sz="2100" spc="97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081836" y="3171570"/>
            <a:ext cx="108648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978535" algn="l"/>
              </a:tabLst>
            </a:pP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	</a:t>
            </a: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969261" y="3193033"/>
            <a:ext cx="281940" cy="0"/>
          </a:xfrm>
          <a:custGeom>
            <a:avLst/>
            <a:gdLst/>
            <a:ahLst/>
            <a:cxnLst/>
            <a:rect l="l" t="t" r="r" b="b"/>
            <a:pathLst>
              <a:path w="281939" h="0">
                <a:moveTo>
                  <a:pt x="0" y="0"/>
                </a:moveTo>
                <a:lnTo>
                  <a:pt x="2819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656458" y="3140710"/>
            <a:ext cx="10922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34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04058" y="3052318"/>
            <a:ext cx="60007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44500" y="3610482"/>
            <a:ext cx="1771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88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77087" y="3698874"/>
            <a:ext cx="1955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4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07516" y="3474846"/>
            <a:ext cx="8731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0">
                <a:latin typeface="Cambria Math"/>
                <a:cs typeface="Cambria Math"/>
              </a:rPr>
              <a:t> </a:t>
            </a:r>
            <a:r>
              <a:rPr dirty="0" baseline="-41666" sz="2100" spc="1327">
                <a:latin typeface="Cambria Math"/>
                <a:cs typeface="Cambria Math"/>
              </a:rPr>
              <a:t> </a:t>
            </a:r>
            <a:r>
              <a:rPr dirty="0" baseline="-41666" sz="2100" spc="150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468882" y="3729354"/>
            <a:ext cx="1206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390141" y="3751198"/>
            <a:ext cx="281940" cy="0"/>
          </a:xfrm>
          <a:custGeom>
            <a:avLst/>
            <a:gdLst/>
            <a:ahLst/>
            <a:cxnLst/>
            <a:rect l="l" t="t" r="r" b="b"/>
            <a:pathLst>
              <a:path w="281939" h="0">
                <a:moveTo>
                  <a:pt x="0" y="0"/>
                </a:moveTo>
                <a:lnTo>
                  <a:pt x="2819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2529967" y="4287138"/>
            <a:ext cx="1206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451226" y="4308982"/>
            <a:ext cx="281940" cy="0"/>
          </a:xfrm>
          <a:custGeom>
            <a:avLst/>
            <a:gdLst/>
            <a:ahLst/>
            <a:cxnLst/>
            <a:rect l="l" t="t" r="r" b="b"/>
            <a:pathLst>
              <a:path w="281939" h="0">
                <a:moveTo>
                  <a:pt x="0" y="0"/>
                </a:moveTo>
                <a:lnTo>
                  <a:pt x="2819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444500" y="4168266"/>
            <a:ext cx="38544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0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</a:t>
            </a:r>
            <a:r>
              <a:rPr dirty="0" baseline="41666" sz="2100" spc="585">
                <a:latin typeface="Cambria Math"/>
                <a:cs typeface="Cambria Math"/>
              </a:rPr>
              <a:t> </a:t>
            </a:r>
            <a:r>
              <a:rPr dirty="0" baseline="41666" sz="2100" spc="592">
                <a:latin typeface="Cambria Math"/>
                <a:cs typeface="Cambria Math"/>
              </a:rPr>
              <a:t> </a:t>
            </a:r>
            <a:r>
              <a:rPr dirty="0" baseline="41666" sz="2100">
                <a:latin typeface="Cambria Math"/>
                <a:cs typeface="Cambria Math"/>
              </a:rPr>
              <a:t> </a:t>
            </a:r>
            <a:r>
              <a:rPr dirty="0" baseline="41666" sz="2100" spc="-52">
                <a:latin typeface="Cambria Math"/>
                <a:cs typeface="Cambria Math"/>
              </a:rPr>
              <a:t> </a:t>
            </a:r>
            <a:r>
              <a:rPr dirty="0" sz="1400" spc="29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 </a:t>
            </a:r>
            <a:r>
              <a:rPr dirty="0" sz="1400" spc="229">
                <a:latin typeface="Cambria Math"/>
                <a:cs typeface="Cambria Math"/>
              </a:rPr>
              <a:t> </a:t>
            </a:r>
            <a:r>
              <a:rPr dirty="0" sz="1400" spc="23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sz="1400" spc="29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44500" y="4724526"/>
            <a:ext cx="1771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88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86231" y="4812919"/>
            <a:ext cx="1943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4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009192" y="4865242"/>
            <a:ext cx="281940" cy="0"/>
          </a:xfrm>
          <a:custGeom>
            <a:avLst/>
            <a:gdLst/>
            <a:ahLst/>
            <a:cxnLst/>
            <a:rect l="l" t="t" r="r" b="b"/>
            <a:pathLst>
              <a:path w="281940" h="0">
                <a:moveTo>
                  <a:pt x="0" y="0"/>
                </a:moveTo>
                <a:lnTo>
                  <a:pt x="2819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1468882" y="4812919"/>
            <a:ext cx="10922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34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087932" y="4843398"/>
            <a:ext cx="98933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880744" algn="l"/>
              </a:tabLst>
            </a:pP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	</a:t>
            </a: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877822" y="4865242"/>
            <a:ext cx="281940" cy="0"/>
          </a:xfrm>
          <a:custGeom>
            <a:avLst/>
            <a:gdLst/>
            <a:ahLst/>
            <a:cxnLst/>
            <a:rect l="l" t="t" r="r" b="b"/>
            <a:pathLst>
              <a:path w="281939" h="0">
                <a:moveTo>
                  <a:pt x="0" y="0"/>
                </a:moveTo>
                <a:lnTo>
                  <a:pt x="2819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813612" y="4588890"/>
            <a:ext cx="168973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577975" algn="l"/>
              </a:tabLst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-40">
                <a:latin typeface="Cambria Math"/>
                <a:cs typeface="Cambria Math"/>
              </a:rPr>
              <a:t> </a:t>
            </a:r>
            <a:r>
              <a:rPr dirty="0" baseline="-39682" sz="2100" spc="7">
                <a:latin typeface="Cambria Math"/>
                <a:cs typeface="Cambria Math"/>
              </a:rPr>
              <a:t>(</a:t>
            </a:r>
            <a:r>
              <a:rPr dirty="0" baseline="-41666" sz="2100" spc="7">
                <a:latin typeface="Cambria Math"/>
                <a:cs typeface="Cambria Math"/>
              </a:rPr>
              <a:t>   </a:t>
            </a:r>
            <a:r>
              <a:rPr dirty="0" baseline="-41666" sz="2100" spc="82">
                <a:latin typeface="Cambria Math"/>
                <a:cs typeface="Cambria Math"/>
              </a:rPr>
              <a:t> </a:t>
            </a:r>
            <a:r>
              <a:rPr dirty="0" baseline="-39682" sz="2100">
                <a:latin typeface="Cambria Math"/>
                <a:cs typeface="Cambria Math"/>
              </a:rPr>
              <a:t>)</a:t>
            </a:r>
            <a:r>
              <a:rPr dirty="0" baseline="-39682" sz="2100" spc="97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391791" y="4865242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2197354" y="4724526"/>
            <a:ext cx="1849755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  <a:tabLst>
                <a:tab pos="753110" algn="l"/>
              </a:tabLst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 spc="-120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925">
                <a:latin typeface="Cambria Math"/>
                <a:cs typeface="Cambria Math"/>
              </a:rPr>
              <a:t> </a:t>
            </a:r>
            <a:r>
              <a:rPr dirty="0" baseline="27777" sz="1500" spc="195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15772" y="5166486"/>
            <a:ext cx="14846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b- Far </a:t>
            </a:r>
            <a:r>
              <a:rPr dirty="0" sz="1400" spc="-5">
                <a:latin typeface="Times New Roman"/>
                <a:cs typeface="Times New Roman"/>
              </a:rPr>
              <a:t>end is</a:t>
            </a:r>
            <a:r>
              <a:rPr dirty="0" sz="1400" spc="-1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pinned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087932" y="6850760"/>
            <a:ext cx="1206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1009192" y="6872604"/>
            <a:ext cx="281940" cy="0"/>
          </a:xfrm>
          <a:custGeom>
            <a:avLst/>
            <a:gdLst/>
            <a:ahLst/>
            <a:cxnLst/>
            <a:rect l="l" t="t" r="r" b="b"/>
            <a:pathLst>
              <a:path w="281940" h="0">
                <a:moveTo>
                  <a:pt x="0" y="0"/>
                </a:moveTo>
                <a:lnTo>
                  <a:pt x="2819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586231" y="6820280"/>
            <a:ext cx="14922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01394" algn="l"/>
                <a:tab pos="1395095" algn="l"/>
              </a:tabLst>
            </a:pPr>
            <a:r>
              <a:rPr dirty="0" sz="1000" spc="440">
                <a:latin typeface="Cambria Math"/>
                <a:cs typeface="Cambria Math"/>
              </a:rPr>
              <a:t> </a:t>
            </a:r>
            <a:r>
              <a:rPr dirty="0" sz="1000" spc="44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4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434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44500" y="6731889"/>
            <a:ext cx="23304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81635" algn="l"/>
                <a:tab pos="1278890" algn="l"/>
              </a:tabLst>
            </a:pP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</a:t>
            </a:r>
            <a:r>
              <a:rPr dirty="0" baseline="41666" sz="2100" spc="585">
                <a:latin typeface="Cambria Math"/>
                <a:cs typeface="Cambria Math"/>
              </a:rPr>
              <a:t> </a:t>
            </a:r>
            <a:r>
              <a:rPr dirty="0" baseline="41666" sz="2100" spc="592">
                <a:latin typeface="Cambria Math"/>
                <a:cs typeface="Cambria Math"/>
              </a:rPr>
              <a:t> </a:t>
            </a:r>
            <a:r>
              <a:rPr dirty="0" baseline="41666" sz="2100" spc="-60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	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743326" y="6820280"/>
            <a:ext cx="1117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888107" y="6731889"/>
            <a:ext cx="67627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523615" y="6820280"/>
            <a:ext cx="10922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34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1003096" y="7430388"/>
            <a:ext cx="281940" cy="0"/>
          </a:xfrm>
          <a:custGeom>
            <a:avLst/>
            <a:gdLst/>
            <a:ahLst/>
            <a:cxnLst/>
            <a:rect l="l" t="t" r="r" b="b"/>
            <a:pathLst>
              <a:path w="281940" h="0">
                <a:moveTo>
                  <a:pt x="0" y="0"/>
                </a:moveTo>
                <a:lnTo>
                  <a:pt x="2819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577087" y="7378065"/>
            <a:ext cx="14922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995680" algn="l"/>
                <a:tab pos="1393190" algn="l"/>
              </a:tabLst>
            </a:pPr>
            <a:r>
              <a:rPr dirty="0" sz="1000" spc="445">
                <a:latin typeface="Cambria Math"/>
                <a:cs typeface="Cambria Math"/>
              </a:rPr>
              <a:t>  </a:t>
            </a:r>
            <a:r>
              <a:rPr dirty="0" sz="1000" spc="445">
                <a:latin typeface="Cambria Math"/>
                <a:cs typeface="Cambria Math"/>
              </a:rPr>
              <a:t>	</a:t>
            </a: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434">
                <a:latin typeface="Cambria Math"/>
                <a:cs typeface="Cambria Math"/>
              </a:rPr>
              <a:t>	</a:t>
            </a:r>
            <a:r>
              <a:rPr dirty="0" sz="1000" spc="4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2373122" y="7430388"/>
            <a:ext cx="282575" cy="0"/>
          </a:xfrm>
          <a:custGeom>
            <a:avLst/>
            <a:gdLst/>
            <a:ahLst/>
            <a:cxnLst/>
            <a:rect l="l" t="t" r="r" b="b"/>
            <a:pathLst>
              <a:path w="282575" h="0">
                <a:moveTo>
                  <a:pt x="0" y="0"/>
                </a:moveTo>
                <a:lnTo>
                  <a:pt x="28224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1081836" y="7408544"/>
            <a:ext cx="221170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383030" algn="l"/>
                <a:tab pos="2103755" algn="l"/>
              </a:tabLst>
            </a:pP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	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	</a:t>
            </a: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3094354" y="7430388"/>
            <a:ext cx="281940" cy="0"/>
          </a:xfrm>
          <a:custGeom>
            <a:avLst/>
            <a:gdLst/>
            <a:ahLst/>
            <a:cxnLst/>
            <a:rect l="l" t="t" r="r" b="b"/>
            <a:pathLst>
              <a:path w="281939" h="0">
                <a:moveTo>
                  <a:pt x="0" y="0"/>
                </a:moveTo>
                <a:lnTo>
                  <a:pt x="2819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2757042" y="7378065"/>
            <a:ext cx="158623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489075" algn="l"/>
              </a:tabLst>
            </a:pP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434">
                <a:latin typeface="Cambria Math"/>
                <a:cs typeface="Cambria Math"/>
              </a:rPr>
              <a:t>	</a:t>
            </a:r>
            <a:r>
              <a:rPr dirty="0" sz="1000" spc="434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44500" y="7289672"/>
            <a:ext cx="43116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75285" algn="l"/>
              </a:tabLst>
            </a:pP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</a:t>
            </a:r>
            <a:r>
              <a:rPr dirty="0" baseline="41666" sz="2100" spc="585">
                <a:latin typeface="Cambria Math"/>
                <a:cs typeface="Cambria Math"/>
              </a:rPr>
              <a:t> </a:t>
            </a:r>
            <a:r>
              <a:rPr dirty="0" baseline="41666" sz="2100" spc="592">
                <a:latin typeface="Cambria Math"/>
                <a:cs typeface="Cambria Math"/>
              </a:rPr>
              <a:t> </a:t>
            </a:r>
            <a:r>
              <a:rPr dirty="0" baseline="41666" sz="2100" spc="-7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41666" sz="210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21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44500" y="7847838"/>
            <a:ext cx="1771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88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77087" y="7936229"/>
            <a:ext cx="1955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4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807516" y="7712202"/>
            <a:ext cx="8731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0">
                <a:latin typeface="Cambria Math"/>
                <a:cs typeface="Cambria Math"/>
              </a:rPr>
              <a:t> </a:t>
            </a:r>
            <a:r>
              <a:rPr dirty="0" baseline="-41666" sz="2100" spc="1327">
                <a:latin typeface="Cambria Math"/>
                <a:cs typeface="Cambria Math"/>
              </a:rPr>
              <a:t> </a:t>
            </a:r>
            <a:r>
              <a:rPr dirty="0" baseline="-41666" sz="2100" spc="150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468882" y="7966709"/>
            <a:ext cx="1206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1390141" y="7988553"/>
            <a:ext cx="281940" cy="0"/>
          </a:xfrm>
          <a:custGeom>
            <a:avLst/>
            <a:gdLst/>
            <a:ahLst/>
            <a:cxnLst/>
            <a:rect l="l" t="t" r="r" b="b"/>
            <a:pathLst>
              <a:path w="281939" h="0">
                <a:moveTo>
                  <a:pt x="0" y="0"/>
                </a:moveTo>
                <a:lnTo>
                  <a:pt x="2819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2529967" y="8524493"/>
            <a:ext cx="1206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2451226" y="8546338"/>
            <a:ext cx="281940" cy="0"/>
          </a:xfrm>
          <a:custGeom>
            <a:avLst/>
            <a:gdLst/>
            <a:ahLst/>
            <a:cxnLst/>
            <a:rect l="l" t="t" r="r" b="b"/>
            <a:pathLst>
              <a:path w="281939" h="0">
                <a:moveTo>
                  <a:pt x="0" y="0"/>
                </a:moveTo>
                <a:lnTo>
                  <a:pt x="2819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444500" y="8405621"/>
            <a:ext cx="39662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0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</a:t>
            </a:r>
            <a:r>
              <a:rPr dirty="0" baseline="41666" sz="2100" spc="585">
                <a:latin typeface="Cambria Math"/>
                <a:cs typeface="Cambria Math"/>
              </a:rPr>
              <a:t> </a:t>
            </a:r>
            <a:r>
              <a:rPr dirty="0" baseline="41666" sz="2100" spc="592">
                <a:latin typeface="Cambria Math"/>
                <a:cs typeface="Cambria Math"/>
              </a:rPr>
              <a:t> </a:t>
            </a:r>
            <a:r>
              <a:rPr dirty="0" baseline="41666" sz="2100">
                <a:latin typeface="Cambria Math"/>
                <a:cs typeface="Cambria Math"/>
              </a:rPr>
              <a:t> </a:t>
            </a:r>
            <a:r>
              <a:rPr dirty="0" baseline="41666" sz="2100" spc="-52">
                <a:latin typeface="Cambria Math"/>
                <a:cs typeface="Cambria Math"/>
              </a:rPr>
              <a:t> </a:t>
            </a:r>
            <a:r>
              <a:rPr dirty="0" sz="1400" spc="29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40">
                <a:latin typeface="Cambria Math"/>
                <a:cs typeface="Cambria Math"/>
              </a:rPr>
              <a:t> </a:t>
            </a:r>
            <a:r>
              <a:rPr dirty="0" sz="1400" spc="229">
                <a:latin typeface="Cambria Math"/>
                <a:cs typeface="Cambria Math"/>
              </a:rPr>
              <a:t> </a:t>
            </a:r>
            <a:r>
              <a:rPr dirty="0" sz="1400" spc="23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30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 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2505075" y="2462529"/>
            <a:ext cx="2552700" cy="90805"/>
          </a:xfrm>
          <a:custGeom>
            <a:avLst/>
            <a:gdLst/>
            <a:ahLst/>
            <a:cxnLst/>
            <a:rect l="l" t="t" r="r" b="b"/>
            <a:pathLst>
              <a:path w="2552700" h="90805">
                <a:moveTo>
                  <a:pt x="0" y="90804"/>
                </a:moveTo>
                <a:lnTo>
                  <a:pt x="2552700" y="90804"/>
                </a:lnTo>
                <a:lnTo>
                  <a:pt x="25527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2505075" y="2462529"/>
            <a:ext cx="2552700" cy="90805"/>
          </a:xfrm>
          <a:custGeom>
            <a:avLst/>
            <a:gdLst/>
            <a:ahLst/>
            <a:cxnLst/>
            <a:rect l="l" t="t" r="r" b="b"/>
            <a:pathLst>
              <a:path w="2552700" h="90805">
                <a:moveTo>
                  <a:pt x="0" y="90804"/>
                </a:moveTo>
                <a:lnTo>
                  <a:pt x="2552700" y="90804"/>
                </a:lnTo>
                <a:lnTo>
                  <a:pt x="25527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2500312" y="2543492"/>
            <a:ext cx="152400" cy="1714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2295525" y="2710179"/>
            <a:ext cx="466725" cy="908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2295525" y="2710179"/>
            <a:ext cx="466725" cy="90805"/>
          </a:xfrm>
          <a:custGeom>
            <a:avLst/>
            <a:gdLst/>
            <a:ahLst/>
            <a:cxnLst/>
            <a:rect l="l" t="t" r="r" b="b"/>
            <a:pathLst>
              <a:path w="466725" h="90805">
                <a:moveTo>
                  <a:pt x="0" y="90804"/>
                </a:moveTo>
                <a:lnTo>
                  <a:pt x="466725" y="90804"/>
                </a:lnTo>
                <a:lnTo>
                  <a:pt x="46672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5057775" y="2262504"/>
            <a:ext cx="90804" cy="53847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5057775" y="2262504"/>
            <a:ext cx="90805" cy="538480"/>
          </a:xfrm>
          <a:custGeom>
            <a:avLst/>
            <a:gdLst/>
            <a:ahLst/>
            <a:cxnLst/>
            <a:rect l="l" t="t" r="r" b="b"/>
            <a:pathLst>
              <a:path w="90804" h="538480">
                <a:moveTo>
                  <a:pt x="0" y="538479"/>
                </a:moveTo>
                <a:lnTo>
                  <a:pt x="90804" y="538479"/>
                </a:lnTo>
                <a:lnTo>
                  <a:pt x="90804" y="0"/>
                </a:lnTo>
                <a:lnTo>
                  <a:pt x="0" y="0"/>
                </a:lnTo>
                <a:lnTo>
                  <a:pt x="0" y="53847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2590800" y="2542361"/>
            <a:ext cx="2514600" cy="406400"/>
          </a:xfrm>
          <a:custGeom>
            <a:avLst/>
            <a:gdLst/>
            <a:ahLst/>
            <a:cxnLst/>
            <a:rect l="l" t="t" r="r" b="b"/>
            <a:pathLst>
              <a:path w="2514600" h="406400">
                <a:moveTo>
                  <a:pt x="0" y="10973"/>
                </a:moveTo>
                <a:lnTo>
                  <a:pt x="37306" y="36438"/>
                </a:lnTo>
                <a:lnTo>
                  <a:pt x="75353" y="62079"/>
                </a:lnTo>
                <a:lnTo>
                  <a:pt x="114776" y="87967"/>
                </a:lnTo>
                <a:lnTo>
                  <a:pt x="156209" y="114172"/>
                </a:lnTo>
                <a:lnTo>
                  <a:pt x="200289" y="140766"/>
                </a:lnTo>
                <a:lnTo>
                  <a:pt x="247650" y="167818"/>
                </a:lnTo>
                <a:lnTo>
                  <a:pt x="285303" y="189249"/>
                </a:lnTo>
                <a:lnTo>
                  <a:pt x="324445" y="212109"/>
                </a:lnTo>
                <a:lnTo>
                  <a:pt x="365075" y="235684"/>
                </a:lnTo>
                <a:lnTo>
                  <a:pt x="407193" y="259258"/>
                </a:lnTo>
                <a:lnTo>
                  <a:pt x="450800" y="282118"/>
                </a:lnTo>
                <a:lnTo>
                  <a:pt x="495895" y="303549"/>
                </a:lnTo>
                <a:lnTo>
                  <a:pt x="542478" y="322837"/>
                </a:lnTo>
                <a:lnTo>
                  <a:pt x="590550" y="339268"/>
                </a:lnTo>
                <a:lnTo>
                  <a:pt x="635742" y="351924"/>
                </a:lnTo>
                <a:lnTo>
                  <a:pt x="683928" y="363560"/>
                </a:lnTo>
                <a:lnTo>
                  <a:pt x="734201" y="374052"/>
                </a:lnTo>
                <a:lnTo>
                  <a:pt x="785649" y="383274"/>
                </a:lnTo>
                <a:lnTo>
                  <a:pt x="837363" y="391100"/>
                </a:lnTo>
                <a:lnTo>
                  <a:pt x="888435" y="397406"/>
                </a:lnTo>
                <a:lnTo>
                  <a:pt x="937955" y="402065"/>
                </a:lnTo>
                <a:lnTo>
                  <a:pt x="985013" y="404953"/>
                </a:lnTo>
                <a:lnTo>
                  <a:pt x="1028700" y="405943"/>
                </a:lnTo>
                <a:lnTo>
                  <a:pt x="1088143" y="403430"/>
                </a:lnTo>
                <a:lnTo>
                  <a:pt x="1142506" y="396418"/>
                </a:lnTo>
                <a:lnTo>
                  <a:pt x="1193482" y="385702"/>
                </a:lnTo>
                <a:lnTo>
                  <a:pt x="1242765" y="372076"/>
                </a:lnTo>
                <a:lnTo>
                  <a:pt x="1292048" y="356334"/>
                </a:lnTo>
                <a:lnTo>
                  <a:pt x="1343025" y="339268"/>
                </a:lnTo>
                <a:lnTo>
                  <a:pt x="1388695" y="322523"/>
                </a:lnTo>
                <a:lnTo>
                  <a:pt x="1435386" y="302890"/>
                </a:lnTo>
                <a:lnTo>
                  <a:pt x="1482334" y="281368"/>
                </a:lnTo>
                <a:lnTo>
                  <a:pt x="1528770" y="258958"/>
                </a:lnTo>
                <a:lnTo>
                  <a:pt x="1573929" y="236659"/>
                </a:lnTo>
                <a:lnTo>
                  <a:pt x="1617045" y="215471"/>
                </a:lnTo>
                <a:lnTo>
                  <a:pt x="1657350" y="196393"/>
                </a:lnTo>
                <a:lnTo>
                  <a:pt x="1705386" y="172695"/>
                </a:lnTo>
                <a:lnTo>
                  <a:pt x="1745681" y="150825"/>
                </a:lnTo>
                <a:lnTo>
                  <a:pt x="1784817" y="130328"/>
                </a:lnTo>
                <a:lnTo>
                  <a:pt x="1829379" y="110744"/>
                </a:lnTo>
                <a:lnTo>
                  <a:pt x="1885950" y="91618"/>
                </a:lnTo>
                <a:lnTo>
                  <a:pt x="1930654" y="79392"/>
                </a:lnTo>
                <a:lnTo>
                  <a:pt x="1982241" y="66794"/>
                </a:lnTo>
                <a:lnTo>
                  <a:pt x="2038368" y="54225"/>
                </a:lnTo>
                <a:lnTo>
                  <a:pt x="2096690" y="42088"/>
                </a:lnTo>
                <a:lnTo>
                  <a:pt x="2154863" y="30785"/>
                </a:lnTo>
                <a:lnTo>
                  <a:pt x="2210544" y="20716"/>
                </a:lnTo>
                <a:lnTo>
                  <a:pt x="2261387" y="12285"/>
                </a:lnTo>
                <a:lnTo>
                  <a:pt x="2305050" y="5893"/>
                </a:lnTo>
                <a:lnTo>
                  <a:pt x="2373778" y="0"/>
                </a:lnTo>
                <a:lnTo>
                  <a:pt x="2427208" y="654"/>
                </a:lnTo>
                <a:lnTo>
                  <a:pt x="2471945" y="3929"/>
                </a:lnTo>
                <a:lnTo>
                  <a:pt x="2514600" y="5893"/>
                </a:lnTo>
              </a:path>
            </a:pathLst>
          </a:custGeom>
          <a:ln w="9525">
            <a:solidFill>
              <a:srgbClr val="FF0000"/>
            </a:solidFill>
            <a:prstDash val="sysDashDotDot"/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2108454" y="2146553"/>
            <a:ext cx="489584" cy="808990"/>
          </a:xfrm>
          <a:custGeom>
            <a:avLst/>
            <a:gdLst/>
            <a:ahLst/>
            <a:cxnLst/>
            <a:rect l="l" t="t" r="r" b="b"/>
            <a:pathLst>
              <a:path w="489585" h="808989">
                <a:moveTo>
                  <a:pt x="320561" y="32088"/>
                </a:moveTo>
                <a:lnTo>
                  <a:pt x="272795" y="41148"/>
                </a:lnTo>
                <a:lnTo>
                  <a:pt x="232409" y="61595"/>
                </a:lnTo>
                <a:lnTo>
                  <a:pt x="194056" y="96900"/>
                </a:lnTo>
                <a:lnTo>
                  <a:pt x="168909" y="130428"/>
                </a:lnTo>
                <a:lnTo>
                  <a:pt x="146303" y="163829"/>
                </a:lnTo>
                <a:lnTo>
                  <a:pt x="121284" y="203326"/>
                </a:lnTo>
                <a:lnTo>
                  <a:pt x="86359" y="262762"/>
                </a:lnTo>
                <a:lnTo>
                  <a:pt x="53466" y="327025"/>
                </a:lnTo>
                <a:lnTo>
                  <a:pt x="25653" y="392683"/>
                </a:lnTo>
                <a:lnTo>
                  <a:pt x="10413" y="440816"/>
                </a:lnTo>
                <a:lnTo>
                  <a:pt x="1523" y="486790"/>
                </a:lnTo>
                <a:lnTo>
                  <a:pt x="0" y="515493"/>
                </a:lnTo>
                <a:lnTo>
                  <a:pt x="762" y="529081"/>
                </a:lnTo>
                <a:lnTo>
                  <a:pt x="9906" y="566420"/>
                </a:lnTo>
                <a:lnTo>
                  <a:pt x="36448" y="608456"/>
                </a:lnTo>
                <a:lnTo>
                  <a:pt x="65023" y="636651"/>
                </a:lnTo>
                <a:lnTo>
                  <a:pt x="100202" y="662431"/>
                </a:lnTo>
                <a:lnTo>
                  <a:pt x="140843" y="686180"/>
                </a:lnTo>
                <a:lnTo>
                  <a:pt x="186562" y="708151"/>
                </a:lnTo>
                <a:lnTo>
                  <a:pt x="253619" y="735202"/>
                </a:lnTo>
                <a:lnTo>
                  <a:pt x="326263" y="760476"/>
                </a:lnTo>
                <a:lnTo>
                  <a:pt x="402463" y="784478"/>
                </a:lnTo>
                <a:lnTo>
                  <a:pt x="483869" y="808862"/>
                </a:lnTo>
                <a:lnTo>
                  <a:pt x="487425" y="806957"/>
                </a:lnTo>
                <a:lnTo>
                  <a:pt x="488441" y="803655"/>
                </a:lnTo>
                <a:lnTo>
                  <a:pt x="489457" y="800226"/>
                </a:lnTo>
                <a:lnTo>
                  <a:pt x="487552" y="796798"/>
                </a:lnTo>
                <a:lnTo>
                  <a:pt x="406145" y="772286"/>
                </a:lnTo>
                <a:lnTo>
                  <a:pt x="330072" y="748283"/>
                </a:lnTo>
                <a:lnTo>
                  <a:pt x="293369" y="735964"/>
                </a:lnTo>
                <a:lnTo>
                  <a:pt x="223900" y="710056"/>
                </a:lnTo>
                <a:lnTo>
                  <a:pt x="161035" y="682116"/>
                </a:lnTo>
                <a:lnTo>
                  <a:pt x="119506" y="659510"/>
                </a:lnTo>
                <a:lnTo>
                  <a:pt x="83565" y="635253"/>
                </a:lnTo>
                <a:lnTo>
                  <a:pt x="54101" y="609091"/>
                </a:lnTo>
                <a:lnTo>
                  <a:pt x="26162" y="571119"/>
                </a:lnTo>
                <a:lnTo>
                  <a:pt x="13334" y="527430"/>
                </a:lnTo>
                <a:lnTo>
                  <a:pt x="12700" y="514857"/>
                </a:lnTo>
                <a:lnTo>
                  <a:pt x="12953" y="501776"/>
                </a:lnTo>
                <a:lnTo>
                  <a:pt x="19050" y="458977"/>
                </a:lnTo>
                <a:lnTo>
                  <a:pt x="32003" y="412750"/>
                </a:lnTo>
                <a:lnTo>
                  <a:pt x="50418" y="364616"/>
                </a:lnTo>
                <a:lnTo>
                  <a:pt x="80898" y="300100"/>
                </a:lnTo>
                <a:lnTo>
                  <a:pt x="114807" y="238505"/>
                </a:lnTo>
                <a:lnTo>
                  <a:pt x="140588" y="196214"/>
                </a:lnTo>
                <a:lnTo>
                  <a:pt x="164719" y="159003"/>
                </a:lnTo>
                <a:lnTo>
                  <a:pt x="179323" y="137795"/>
                </a:lnTo>
                <a:lnTo>
                  <a:pt x="185927" y="128270"/>
                </a:lnTo>
                <a:lnTo>
                  <a:pt x="216026" y="91821"/>
                </a:lnTo>
                <a:lnTo>
                  <a:pt x="252475" y="64007"/>
                </a:lnTo>
                <a:lnTo>
                  <a:pt x="290068" y="49275"/>
                </a:lnTo>
                <a:lnTo>
                  <a:pt x="320264" y="44798"/>
                </a:lnTo>
                <a:lnTo>
                  <a:pt x="320561" y="32088"/>
                </a:lnTo>
                <a:close/>
              </a:path>
              <a:path w="489585" h="808989">
                <a:moveTo>
                  <a:pt x="381943" y="32003"/>
                </a:moveTo>
                <a:lnTo>
                  <a:pt x="336550" y="32003"/>
                </a:lnTo>
                <a:lnTo>
                  <a:pt x="339470" y="34798"/>
                </a:lnTo>
                <a:lnTo>
                  <a:pt x="339470" y="41782"/>
                </a:lnTo>
                <a:lnTo>
                  <a:pt x="336676" y="44703"/>
                </a:lnTo>
                <a:lnTo>
                  <a:pt x="320264" y="44798"/>
                </a:lnTo>
                <a:lnTo>
                  <a:pt x="319531" y="76200"/>
                </a:lnTo>
                <a:lnTo>
                  <a:pt x="396620" y="39750"/>
                </a:lnTo>
                <a:lnTo>
                  <a:pt x="381943" y="32003"/>
                </a:lnTo>
                <a:close/>
              </a:path>
              <a:path w="489585" h="808989">
                <a:moveTo>
                  <a:pt x="336550" y="32003"/>
                </a:moveTo>
                <a:lnTo>
                  <a:pt x="333120" y="32003"/>
                </a:lnTo>
                <a:lnTo>
                  <a:pt x="320561" y="32088"/>
                </a:lnTo>
                <a:lnTo>
                  <a:pt x="320264" y="44798"/>
                </a:lnTo>
                <a:lnTo>
                  <a:pt x="336676" y="44703"/>
                </a:lnTo>
                <a:lnTo>
                  <a:pt x="339470" y="41782"/>
                </a:lnTo>
                <a:lnTo>
                  <a:pt x="339470" y="34798"/>
                </a:lnTo>
                <a:lnTo>
                  <a:pt x="336550" y="32003"/>
                </a:lnTo>
                <a:close/>
              </a:path>
              <a:path w="489585" h="808989">
                <a:moveTo>
                  <a:pt x="321309" y="0"/>
                </a:moveTo>
                <a:lnTo>
                  <a:pt x="320561" y="32088"/>
                </a:lnTo>
                <a:lnTo>
                  <a:pt x="381943" y="32003"/>
                </a:lnTo>
                <a:lnTo>
                  <a:pt x="3213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4683505" y="2217800"/>
            <a:ext cx="734060" cy="642620"/>
          </a:xfrm>
          <a:custGeom>
            <a:avLst/>
            <a:gdLst/>
            <a:ahLst/>
            <a:cxnLst/>
            <a:rect l="l" t="t" r="r" b="b"/>
            <a:pathLst>
              <a:path w="734060" h="642619">
                <a:moveTo>
                  <a:pt x="665734" y="560324"/>
                </a:moveTo>
                <a:lnTo>
                  <a:pt x="643509" y="642492"/>
                </a:lnTo>
                <a:lnTo>
                  <a:pt x="722630" y="610997"/>
                </a:lnTo>
                <a:lnTo>
                  <a:pt x="712790" y="602233"/>
                </a:lnTo>
                <a:lnTo>
                  <a:pt x="684403" y="602233"/>
                </a:lnTo>
                <a:lnTo>
                  <a:pt x="681736" y="599948"/>
                </a:lnTo>
                <a:lnTo>
                  <a:pt x="678942" y="597788"/>
                </a:lnTo>
                <a:lnTo>
                  <a:pt x="678688" y="593725"/>
                </a:lnTo>
                <a:lnTo>
                  <a:pt x="680847" y="591057"/>
                </a:lnTo>
                <a:lnTo>
                  <a:pt x="689235" y="581255"/>
                </a:lnTo>
                <a:lnTo>
                  <a:pt x="665734" y="560324"/>
                </a:lnTo>
                <a:close/>
              </a:path>
              <a:path w="734060" h="642619">
                <a:moveTo>
                  <a:pt x="689235" y="581255"/>
                </a:moveTo>
                <a:lnTo>
                  <a:pt x="680847" y="591057"/>
                </a:lnTo>
                <a:lnTo>
                  <a:pt x="678688" y="593725"/>
                </a:lnTo>
                <a:lnTo>
                  <a:pt x="678942" y="597788"/>
                </a:lnTo>
                <a:lnTo>
                  <a:pt x="681736" y="599948"/>
                </a:lnTo>
                <a:lnTo>
                  <a:pt x="684403" y="602233"/>
                </a:lnTo>
                <a:lnTo>
                  <a:pt x="688340" y="601852"/>
                </a:lnTo>
                <a:lnTo>
                  <a:pt x="690626" y="599185"/>
                </a:lnTo>
                <a:lnTo>
                  <a:pt x="698618" y="589611"/>
                </a:lnTo>
                <a:lnTo>
                  <a:pt x="689235" y="581255"/>
                </a:lnTo>
                <a:close/>
              </a:path>
              <a:path w="734060" h="642619">
                <a:moveTo>
                  <a:pt x="698618" y="589611"/>
                </a:moveTo>
                <a:lnTo>
                  <a:pt x="690626" y="599185"/>
                </a:lnTo>
                <a:lnTo>
                  <a:pt x="688340" y="601852"/>
                </a:lnTo>
                <a:lnTo>
                  <a:pt x="684403" y="602233"/>
                </a:lnTo>
                <a:lnTo>
                  <a:pt x="712790" y="602233"/>
                </a:lnTo>
                <a:lnTo>
                  <a:pt x="698618" y="589611"/>
                </a:lnTo>
                <a:close/>
              </a:path>
              <a:path w="734060" h="642619">
                <a:moveTo>
                  <a:pt x="506826" y="12573"/>
                </a:moveTo>
                <a:lnTo>
                  <a:pt x="443611" y="12573"/>
                </a:lnTo>
                <a:lnTo>
                  <a:pt x="455549" y="13080"/>
                </a:lnTo>
                <a:lnTo>
                  <a:pt x="467233" y="14350"/>
                </a:lnTo>
                <a:lnTo>
                  <a:pt x="509905" y="28321"/>
                </a:lnTo>
                <a:lnTo>
                  <a:pt x="549529" y="60959"/>
                </a:lnTo>
                <a:lnTo>
                  <a:pt x="577596" y="96011"/>
                </a:lnTo>
                <a:lnTo>
                  <a:pt x="603758" y="137794"/>
                </a:lnTo>
                <a:lnTo>
                  <a:pt x="635381" y="200532"/>
                </a:lnTo>
                <a:lnTo>
                  <a:pt x="662559" y="266446"/>
                </a:lnTo>
                <a:lnTo>
                  <a:pt x="685165" y="330834"/>
                </a:lnTo>
                <a:lnTo>
                  <a:pt x="698754" y="375030"/>
                </a:lnTo>
                <a:lnTo>
                  <a:pt x="709549" y="413638"/>
                </a:lnTo>
                <a:lnTo>
                  <a:pt x="718693" y="453771"/>
                </a:lnTo>
                <a:lnTo>
                  <a:pt x="721360" y="487425"/>
                </a:lnTo>
                <a:lnTo>
                  <a:pt x="720598" y="502665"/>
                </a:lnTo>
                <a:lnTo>
                  <a:pt x="710692" y="543178"/>
                </a:lnTo>
                <a:lnTo>
                  <a:pt x="692150" y="577850"/>
                </a:lnTo>
                <a:lnTo>
                  <a:pt x="689235" y="581255"/>
                </a:lnTo>
                <a:lnTo>
                  <a:pt x="698618" y="589611"/>
                </a:lnTo>
                <a:lnTo>
                  <a:pt x="722757" y="547242"/>
                </a:lnTo>
                <a:lnTo>
                  <a:pt x="733171" y="503300"/>
                </a:lnTo>
                <a:lnTo>
                  <a:pt x="734060" y="486917"/>
                </a:lnTo>
                <a:lnTo>
                  <a:pt x="733425" y="469646"/>
                </a:lnTo>
                <a:lnTo>
                  <a:pt x="727202" y="431926"/>
                </a:lnTo>
                <a:lnTo>
                  <a:pt x="714883" y="385190"/>
                </a:lnTo>
                <a:lnTo>
                  <a:pt x="710946" y="371348"/>
                </a:lnTo>
                <a:lnTo>
                  <a:pt x="697230" y="326771"/>
                </a:lnTo>
                <a:lnTo>
                  <a:pt x="674370" y="261747"/>
                </a:lnTo>
                <a:lnTo>
                  <a:pt x="646811" y="194944"/>
                </a:lnTo>
                <a:lnTo>
                  <a:pt x="614680" y="131444"/>
                </a:lnTo>
                <a:lnTo>
                  <a:pt x="587756" y="88391"/>
                </a:lnTo>
                <a:lnTo>
                  <a:pt x="558546" y="52069"/>
                </a:lnTo>
                <a:lnTo>
                  <a:pt x="526796" y="24129"/>
                </a:lnTo>
                <a:lnTo>
                  <a:pt x="515620" y="17017"/>
                </a:lnTo>
                <a:lnTo>
                  <a:pt x="506826" y="12573"/>
                </a:lnTo>
                <a:close/>
              </a:path>
              <a:path w="734060" h="642619">
                <a:moveTo>
                  <a:pt x="443230" y="0"/>
                </a:moveTo>
                <a:lnTo>
                  <a:pt x="403225" y="3428"/>
                </a:lnTo>
                <a:lnTo>
                  <a:pt x="360934" y="13588"/>
                </a:lnTo>
                <a:lnTo>
                  <a:pt x="301117" y="35686"/>
                </a:lnTo>
                <a:lnTo>
                  <a:pt x="238379" y="65912"/>
                </a:lnTo>
                <a:lnTo>
                  <a:pt x="173101" y="102361"/>
                </a:lnTo>
                <a:lnTo>
                  <a:pt x="139700" y="122427"/>
                </a:lnTo>
                <a:lnTo>
                  <a:pt x="106045" y="143382"/>
                </a:lnTo>
                <a:lnTo>
                  <a:pt x="762" y="211327"/>
                </a:lnTo>
                <a:lnTo>
                  <a:pt x="0" y="215264"/>
                </a:lnTo>
                <a:lnTo>
                  <a:pt x="3810" y="221106"/>
                </a:lnTo>
                <a:lnTo>
                  <a:pt x="7620" y="221868"/>
                </a:lnTo>
                <a:lnTo>
                  <a:pt x="10668" y="219963"/>
                </a:lnTo>
                <a:lnTo>
                  <a:pt x="78994" y="175767"/>
                </a:lnTo>
                <a:lnTo>
                  <a:pt x="112903" y="154177"/>
                </a:lnTo>
                <a:lnTo>
                  <a:pt x="146431" y="133223"/>
                </a:lnTo>
                <a:lnTo>
                  <a:pt x="179578" y="113283"/>
                </a:lnTo>
                <a:lnTo>
                  <a:pt x="244475" y="76961"/>
                </a:lnTo>
                <a:lnTo>
                  <a:pt x="306451" y="47243"/>
                </a:lnTo>
                <a:lnTo>
                  <a:pt x="350520" y="30225"/>
                </a:lnTo>
                <a:lnTo>
                  <a:pt x="392303" y="18541"/>
                </a:lnTo>
                <a:lnTo>
                  <a:pt x="431292" y="12953"/>
                </a:lnTo>
                <a:lnTo>
                  <a:pt x="443611" y="12573"/>
                </a:lnTo>
                <a:lnTo>
                  <a:pt x="506826" y="12573"/>
                </a:lnTo>
                <a:lnTo>
                  <a:pt x="504063" y="11175"/>
                </a:lnTo>
                <a:lnTo>
                  <a:pt x="492506" y="6857"/>
                </a:lnTo>
                <a:lnTo>
                  <a:pt x="480695" y="3809"/>
                </a:lnTo>
                <a:lnTo>
                  <a:pt x="468503" y="1650"/>
                </a:lnTo>
                <a:lnTo>
                  <a:pt x="456057" y="380"/>
                </a:lnTo>
                <a:lnTo>
                  <a:pt x="44323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2907410" y="2546095"/>
            <a:ext cx="179070" cy="255270"/>
          </a:xfrm>
          <a:custGeom>
            <a:avLst/>
            <a:gdLst/>
            <a:ahLst/>
            <a:cxnLst/>
            <a:rect l="l" t="t" r="r" b="b"/>
            <a:pathLst>
              <a:path w="179069" h="255269">
                <a:moveTo>
                  <a:pt x="109727" y="169799"/>
                </a:moveTo>
                <a:lnTo>
                  <a:pt x="112013" y="254889"/>
                </a:lnTo>
                <a:lnTo>
                  <a:pt x="175331" y="204597"/>
                </a:lnTo>
                <a:lnTo>
                  <a:pt x="139572" y="204597"/>
                </a:lnTo>
                <a:lnTo>
                  <a:pt x="136397" y="203200"/>
                </a:lnTo>
                <a:lnTo>
                  <a:pt x="133095" y="201803"/>
                </a:lnTo>
                <a:lnTo>
                  <a:pt x="131571" y="198120"/>
                </a:lnTo>
                <a:lnTo>
                  <a:pt x="132969" y="194945"/>
                </a:lnTo>
                <a:lnTo>
                  <a:pt x="138048" y="182994"/>
                </a:lnTo>
                <a:lnTo>
                  <a:pt x="109727" y="169799"/>
                </a:lnTo>
                <a:close/>
              </a:path>
              <a:path w="179069" h="255269">
                <a:moveTo>
                  <a:pt x="138048" y="182994"/>
                </a:moveTo>
                <a:lnTo>
                  <a:pt x="132969" y="194945"/>
                </a:lnTo>
                <a:lnTo>
                  <a:pt x="131571" y="198120"/>
                </a:lnTo>
                <a:lnTo>
                  <a:pt x="133095" y="201803"/>
                </a:lnTo>
                <a:lnTo>
                  <a:pt x="136397" y="203200"/>
                </a:lnTo>
                <a:lnTo>
                  <a:pt x="139572" y="204597"/>
                </a:lnTo>
                <a:lnTo>
                  <a:pt x="143382" y="203073"/>
                </a:lnTo>
                <a:lnTo>
                  <a:pt x="144652" y="199898"/>
                </a:lnTo>
                <a:lnTo>
                  <a:pt x="149543" y="188350"/>
                </a:lnTo>
                <a:lnTo>
                  <a:pt x="138048" y="182994"/>
                </a:lnTo>
                <a:close/>
              </a:path>
              <a:path w="179069" h="255269">
                <a:moveTo>
                  <a:pt x="149543" y="188350"/>
                </a:moveTo>
                <a:lnTo>
                  <a:pt x="144652" y="199898"/>
                </a:lnTo>
                <a:lnTo>
                  <a:pt x="143382" y="203073"/>
                </a:lnTo>
                <a:lnTo>
                  <a:pt x="139572" y="204597"/>
                </a:lnTo>
                <a:lnTo>
                  <a:pt x="175331" y="204597"/>
                </a:lnTo>
                <a:lnTo>
                  <a:pt x="178688" y="201930"/>
                </a:lnTo>
                <a:lnTo>
                  <a:pt x="149543" y="188350"/>
                </a:lnTo>
                <a:close/>
              </a:path>
              <a:path w="179069" h="255269">
                <a:moveTo>
                  <a:pt x="6731" y="0"/>
                </a:moveTo>
                <a:lnTo>
                  <a:pt x="2920" y="1397"/>
                </a:lnTo>
                <a:lnTo>
                  <a:pt x="1524" y="4572"/>
                </a:lnTo>
                <a:lnTo>
                  <a:pt x="0" y="7747"/>
                </a:lnTo>
                <a:lnTo>
                  <a:pt x="1396" y="11557"/>
                </a:lnTo>
                <a:lnTo>
                  <a:pt x="4571" y="13081"/>
                </a:lnTo>
                <a:lnTo>
                  <a:pt x="28066" y="24003"/>
                </a:lnTo>
                <a:lnTo>
                  <a:pt x="50926" y="35052"/>
                </a:lnTo>
                <a:lnTo>
                  <a:pt x="92582" y="58039"/>
                </a:lnTo>
                <a:lnTo>
                  <a:pt x="125221" y="82804"/>
                </a:lnTo>
                <a:lnTo>
                  <a:pt x="146812" y="116967"/>
                </a:lnTo>
                <a:lnTo>
                  <a:pt x="148970" y="139954"/>
                </a:lnTo>
                <a:lnTo>
                  <a:pt x="148081" y="148209"/>
                </a:lnTo>
                <a:lnTo>
                  <a:pt x="146557" y="156718"/>
                </a:lnTo>
                <a:lnTo>
                  <a:pt x="144399" y="165608"/>
                </a:lnTo>
                <a:lnTo>
                  <a:pt x="141605" y="174625"/>
                </a:lnTo>
                <a:lnTo>
                  <a:pt x="138048" y="182994"/>
                </a:lnTo>
                <a:lnTo>
                  <a:pt x="149543" y="188350"/>
                </a:lnTo>
                <a:lnTo>
                  <a:pt x="160781" y="149479"/>
                </a:lnTo>
                <a:lnTo>
                  <a:pt x="161670" y="130683"/>
                </a:lnTo>
                <a:lnTo>
                  <a:pt x="160655" y="121666"/>
                </a:lnTo>
                <a:lnTo>
                  <a:pt x="140588" y="80645"/>
                </a:lnTo>
                <a:lnTo>
                  <a:pt x="108584" y="53340"/>
                </a:lnTo>
                <a:lnTo>
                  <a:pt x="56514" y="23622"/>
                </a:lnTo>
                <a:lnTo>
                  <a:pt x="9906" y="1524"/>
                </a:lnTo>
                <a:lnTo>
                  <a:pt x="67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3096895" y="2578354"/>
            <a:ext cx="2089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latin typeface="Calibri"/>
                <a:cs typeface="Calibri"/>
              </a:rPr>
              <a:t>ϴ</a:t>
            </a:r>
            <a:r>
              <a:rPr dirty="0" baseline="-12345" sz="1350">
                <a:latin typeface="Calibri"/>
                <a:cs typeface="Calibri"/>
              </a:rPr>
              <a:t>A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785742" y="2200401"/>
            <a:ext cx="1009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715772" y="1666086"/>
            <a:ext cx="2383790" cy="774065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dirty="0" sz="1400">
                <a:latin typeface="Times New Roman"/>
                <a:cs typeface="Times New Roman"/>
              </a:rPr>
              <a:t>a- Far </a:t>
            </a:r>
            <a:r>
              <a:rPr dirty="0" sz="1400" spc="-5">
                <a:latin typeface="Times New Roman"/>
                <a:cs typeface="Times New Roman"/>
              </a:rPr>
              <a:t>end is fixed or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continuous</a:t>
            </a:r>
            <a:endParaRPr sz="1400">
              <a:latin typeface="Times New Roman"/>
              <a:cs typeface="Times New Roman"/>
            </a:endParaRPr>
          </a:p>
          <a:p>
            <a:pPr algn="r" marL="1852295" marR="419100" indent="-48895">
              <a:lnSpc>
                <a:spcPct val="110700"/>
              </a:lnSpc>
              <a:spcBef>
                <a:spcPts val="155"/>
              </a:spcBef>
            </a:pPr>
            <a:r>
              <a:rPr dirty="0" sz="1400">
                <a:latin typeface="Calibri"/>
                <a:cs typeface="Calibri"/>
              </a:rPr>
              <a:t>M  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5284089" y="2129383"/>
            <a:ext cx="288925" cy="522605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1400" spc="-5">
                <a:latin typeface="Calibri"/>
                <a:cs typeface="Calibri"/>
              </a:rPr>
              <a:t>M'</a:t>
            </a:r>
            <a:endParaRPr sz="1400">
              <a:latin typeface="Calibri"/>
              <a:cs typeface="Calibri"/>
            </a:endParaRPr>
          </a:p>
          <a:p>
            <a:pPr marL="178435">
              <a:lnSpc>
                <a:spcPct val="100000"/>
              </a:lnSpc>
              <a:spcBef>
                <a:spcPts val="275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3241039" y="5734049"/>
            <a:ext cx="2552700" cy="90805"/>
          </a:xfrm>
          <a:custGeom>
            <a:avLst/>
            <a:gdLst/>
            <a:ahLst/>
            <a:cxnLst/>
            <a:rect l="l" t="t" r="r" b="b"/>
            <a:pathLst>
              <a:path w="2552700" h="90804">
                <a:moveTo>
                  <a:pt x="0" y="90804"/>
                </a:moveTo>
                <a:lnTo>
                  <a:pt x="2552700" y="90804"/>
                </a:lnTo>
                <a:lnTo>
                  <a:pt x="25527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3241039" y="5734049"/>
            <a:ext cx="2552700" cy="90805"/>
          </a:xfrm>
          <a:custGeom>
            <a:avLst/>
            <a:gdLst/>
            <a:ahLst/>
            <a:cxnLst/>
            <a:rect l="l" t="t" r="r" b="b"/>
            <a:pathLst>
              <a:path w="2552700" h="90804">
                <a:moveTo>
                  <a:pt x="0" y="90804"/>
                </a:moveTo>
                <a:lnTo>
                  <a:pt x="2552700" y="90804"/>
                </a:lnTo>
                <a:lnTo>
                  <a:pt x="25527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3236277" y="5815012"/>
            <a:ext cx="152400" cy="1714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3031489" y="5981699"/>
            <a:ext cx="466725" cy="908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3031489" y="5981699"/>
            <a:ext cx="466725" cy="90805"/>
          </a:xfrm>
          <a:custGeom>
            <a:avLst/>
            <a:gdLst/>
            <a:ahLst/>
            <a:cxnLst/>
            <a:rect l="l" t="t" r="r" b="b"/>
            <a:pathLst>
              <a:path w="466725" h="90804">
                <a:moveTo>
                  <a:pt x="0" y="90804"/>
                </a:moveTo>
                <a:lnTo>
                  <a:pt x="466725" y="90804"/>
                </a:lnTo>
                <a:lnTo>
                  <a:pt x="46672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3326765" y="5838824"/>
            <a:ext cx="2484755" cy="455295"/>
          </a:xfrm>
          <a:custGeom>
            <a:avLst/>
            <a:gdLst/>
            <a:ahLst/>
            <a:cxnLst/>
            <a:rect l="l" t="t" r="r" b="b"/>
            <a:pathLst>
              <a:path w="2484754" h="455295">
                <a:moveTo>
                  <a:pt x="0" y="29210"/>
                </a:moveTo>
                <a:lnTo>
                  <a:pt x="37306" y="54674"/>
                </a:lnTo>
                <a:lnTo>
                  <a:pt x="75353" y="80315"/>
                </a:lnTo>
                <a:lnTo>
                  <a:pt x="114776" y="106203"/>
                </a:lnTo>
                <a:lnTo>
                  <a:pt x="156210" y="132409"/>
                </a:lnTo>
                <a:lnTo>
                  <a:pt x="200289" y="159002"/>
                </a:lnTo>
                <a:lnTo>
                  <a:pt x="247650" y="186055"/>
                </a:lnTo>
                <a:lnTo>
                  <a:pt x="285824" y="207303"/>
                </a:lnTo>
                <a:lnTo>
                  <a:pt x="326231" y="229721"/>
                </a:lnTo>
                <a:lnTo>
                  <a:pt x="368424" y="252748"/>
                </a:lnTo>
                <a:lnTo>
                  <a:pt x="411956" y="275828"/>
                </a:lnTo>
                <a:lnTo>
                  <a:pt x="456381" y="298401"/>
                </a:lnTo>
                <a:lnTo>
                  <a:pt x="501253" y="319911"/>
                </a:lnTo>
                <a:lnTo>
                  <a:pt x="546124" y="339798"/>
                </a:lnTo>
                <a:lnTo>
                  <a:pt x="590550" y="357505"/>
                </a:lnTo>
                <a:lnTo>
                  <a:pt x="641287" y="375496"/>
                </a:lnTo>
                <a:lnTo>
                  <a:pt x="692657" y="391876"/>
                </a:lnTo>
                <a:lnTo>
                  <a:pt x="744438" y="406590"/>
                </a:lnTo>
                <a:lnTo>
                  <a:pt x="796408" y="419583"/>
                </a:lnTo>
                <a:lnTo>
                  <a:pt x="848345" y="430798"/>
                </a:lnTo>
                <a:lnTo>
                  <a:pt x="900026" y="440180"/>
                </a:lnTo>
                <a:lnTo>
                  <a:pt x="951230" y="447675"/>
                </a:lnTo>
                <a:lnTo>
                  <a:pt x="1003475" y="452640"/>
                </a:lnTo>
                <a:lnTo>
                  <a:pt x="1057476" y="454895"/>
                </a:lnTo>
                <a:lnTo>
                  <a:pt x="1111799" y="455072"/>
                </a:lnTo>
                <a:lnTo>
                  <a:pt x="1165012" y="453806"/>
                </a:lnTo>
                <a:lnTo>
                  <a:pt x="1215680" y="451729"/>
                </a:lnTo>
                <a:lnTo>
                  <a:pt x="1262372" y="449474"/>
                </a:lnTo>
                <a:lnTo>
                  <a:pt x="1303655" y="447675"/>
                </a:lnTo>
                <a:lnTo>
                  <a:pt x="1359435" y="445144"/>
                </a:lnTo>
                <a:lnTo>
                  <a:pt x="1400810" y="441721"/>
                </a:lnTo>
                <a:lnTo>
                  <a:pt x="1438850" y="436512"/>
                </a:lnTo>
                <a:lnTo>
                  <a:pt x="1484630" y="428625"/>
                </a:lnTo>
                <a:lnTo>
                  <a:pt x="1529770" y="420608"/>
                </a:lnTo>
                <a:lnTo>
                  <a:pt x="1578752" y="411434"/>
                </a:lnTo>
                <a:lnTo>
                  <a:pt x="1629928" y="400552"/>
                </a:lnTo>
                <a:lnTo>
                  <a:pt x="1681652" y="387416"/>
                </a:lnTo>
                <a:lnTo>
                  <a:pt x="1732280" y="371475"/>
                </a:lnTo>
                <a:lnTo>
                  <a:pt x="1781200" y="351993"/>
                </a:lnTo>
                <a:lnTo>
                  <a:pt x="1829511" y="329311"/>
                </a:lnTo>
                <a:lnTo>
                  <a:pt x="1878126" y="304495"/>
                </a:lnTo>
                <a:lnTo>
                  <a:pt x="1927961" y="278612"/>
                </a:lnTo>
                <a:lnTo>
                  <a:pt x="1979930" y="252730"/>
                </a:lnTo>
                <a:lnTo>
                  <a:pt x="2026143" y="230613"/>
                </a:lnTo>
                <a:lnTo>
                  <a:pt x="2074897" y="207245"/>
                </a:lnTo>
                <a:lnTo>
                  <a:pt x="2124710" y="183276"/>
                </a:lnTo>
                <a:lnTo>
                  <a:pt x="2174098" y="159361"/>
                </a:lnTo>
                <a:lnTo>
                  <a:pt x="2221582" y="136151"/>
                </a:lnTo>
                <a:lnTo>
                  <a:pt x="2265680" y="114300"/>
                </a:lnTo>
                <a:lnTo>
                  <a:pt x="2316261" y="88635"/>
                </a:lnTo>
                <a:lnTo>
                  <a:pt x="2365837" y="62910"/>
                </a:lnTo>
                <a:lnTo>
                  <a:pt x="2412029" y="38587"/>
                </a:lnTo>
                <a:lnTo>
                  <a:pt x="2452461" y="17129"/>
                </a:lnTo>
                <a:lnTo>
                  <a:pt x="2484755" y="0"/>
                </a:lnTo>
              </a:path>
            </a:pathLst>
          </a:custGeom>
          <a:ln w="9525">
            <a:solidFill>
              <a:srgbClr val="FF0000"/>
            </a:solidFill>
            <a:prstDash val="sysDashDotDot"/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2844545" y="5417946"/>
            <a:ext cx="489584" cy="808990"/>
          </a:xfrm>
          <a:custGeom>
            <a:avLst/>
            <a:gdLst/>
            <a:ahLst/>
            <a:cxnLst/>
            <a:rect l="l" t="t" r="r" b="b"/>
            <a:pathLst>
              <a:path w="489585" h="808989">
                <a:moveTo>
                  <a:pt x="320432" y="32171"/>
                </a:moveTo>
                <a:lnTo>
                  <a:pt x="272669" y="41148"/>
                </a:lnTo>
                <a:lnTo>
                  <a:pt x="232410" y="61595"/>
                </a:lnTo>
                <a:lnTo>
                  <a:pt x="193929" y="96900"/>
                </a:lnTo>
                <a:lnTo>
                  <a:pt x="168783" y="130556"/>
                </a:lnTo>
                <a:lnTo>
                  <a:pt x="146177" y="163957"/>
                </a:lnTo>
                <a:lnTo>
                  <a:pt x="121031" y="203453"/>
                </a:lnTo>
                <a:lnTo>
                  <a:pt x="86360" y="262763"/>
                </a:lnTo>
                <a:lnTo>
                  <a:pt x="53340" y="327151"/>
                </a:lnTo>
                <a:lnTo>
                  <a:pt x="25527" y="392811"/>
                </a:lnTo>
                <a:lnTo>
                  <a:pt x="10287" y="440944"/>
                </a:lnTo>
                <a:lnTo>
                  <a:pt x="1397" y="486917"/>
                </a:lnTo>
                <a:lnTo>
                  <a:pt x="0" y="515620"/>
                </a:lnTo>
                <a:lnTo>
                  <a:pt x="635" y="529209"/>
                </a:lnTo>
                <a:lnTo>
                  <a:pt x="9779" y="566547"/>
                </a:lnTo>
                <a:lnTo>
                  <a:pt x="36322" y="608457"/>
                </a:lnTo>
                <a:lnTo>
                  <a:pt x="64897" y="636777"/>
                </a:lnTo>
                <a:lnTo>
                  <a:pt x="99949" y="662432"/>
                </a:lnTo>
                <a:lnTo>
                  <a:pt x="140716" y="686181"/>
                </a:lnTo>
                <a:lnTo>
                  <a:pt x="186436" y="708151"/>
                </a:lnTo>
                <a:lnTo>
                  <a:pt x="253492" y="735329"/>
                </a:lnTo>
                <a:lnTo>
                  <a:pt x="326136" y="760602"/>
                </a:lnTo>
                <a:lnTo>
                  <a:pt x="363855" y="772667"/>
                </a:lnTo>
                <a:lnTo>
                  <a:pt x="483743" y="808989"/>
                </a:lnTo>
                <a:lnTo>
                  <a:pt x="487299" y="807085"/>
                </a:lnTo>
                <a:lnTo>
                  <a:pt x="488315" y="803656"/>
                </a:lnTo>
                <a:lnTo>
                  <a:pt x="489331" y="800353"/>
                </a:lnTo>
                <a:lnTo>
                  <a:pt x="487426" y="796798"/>
                </a:lnTo>
                <a:lnTo>
                  <a:pt x="367665" y="760602"/>
                </a:lnTo>
                <a:lnTo>
                  <a:pt x="329946" y="748538"/>
                </a:lnTo>
                <a:lnTo>
                  <a:pt x="293243" y="736091"/>
                </a:lnTo>
                <a:lnTo>
                  <a:pt x="223774" y="710184"/>
                </a:lnTo>
                <a:lnTo>
                  <a:pt x="160909" y="682244"/>
                </a:lnTo>
                <a:lnTo>
                  <a:pt x="119380" y="659638"/>
                </a:lnTo>
                <a:lnTo>
                  <a:pt x="83566" y="635381"/>
                </a:lnTo>
                <a:lnTo>
                  <a:pt x="53975" y="609091"/>
                </a:lnTo>
                <a:lnTo>
                  <a:pt x="26035" y="571119"/>
                </a:lnTo>
                <a:lnTo>
                  <a:pt x="13208" y="527431"/>
                </a:lnTo>
                <a:lnTo>
                  <a:pt x="12573" y="514985"/>
                </a:lnTo>
                <a:lnTo>
                  <a:pt x="12954" y="501776"/>
                </a:lnTo>
                <a:lnTo>
                  <a:pt x="19050" y="459104"/>
                </a:lnTo>
                <a:lnTo>
                  <a:pt x="32004" y="412750"/>
                </a:lnTo>
                <a:lnTo>
                  <a:pt x="50418" y="364616"/>
                </a:lnTo>
                <a:lnTo>
                  <a:pt x="80772" y="300227"/>
                </a:lnTo>
                <a:lnTo>
                  <a:pt x="114808" y="238633"/>
                </a:lnTo>
                <a:lnTo>
                  <a:pt x="140462" y="196469"/>
                </a:lnTo>
                <a:lnTo>
                  <a:pt x="148717" y="183261"/>
                </a:lnTo>
                <a:lnTo>
                  <a:pt x="172085" y="148082"/>
                </a:lnTo>
                <a:lnTo>
                  <a:pt x="203962" y="104775"/>
                </a:lnTo>
                <a:lnTo>
                  <a:pt x="240030" y="71627"/>
                </a:lnTo>
                <a:lnTo>
                  <a:pt x="277368" y="53086"/>
                </a:lnTo>
                <a:lnTo>
                  <a:pt x="315849" y="44831"/>
                </a:lnTo>
                <a:lnTo>
                  <a:pt x="320137" y="44799"/>
                </a:lnTo>
                <a:lnTo>
                  <a:pt x="320432" y="32171"/>
                </a:lnTo>
                <a:close/>
              </a:path>
              <a:path w="489585" h="808989">
                <a:moveTo>
                  <a:pt x="381623" y="32003"/>
                </a:moveTo>
                <a:lnTo>
                  <a:pt x="336550" y="32003"/>
                </a:lnTo>
                <a:lnTo>
                  <a:pt x="339344" y="34798"/>
                </a:lnTo>
                <a:lnTo>
                  <a:pt x="339398" y="39877"/>
                </a:lnTo>
                <a:lnTo>
                  <a:pt x="339471" y="41910"/>
                </a:lnTo>
                <a:lnTo>
                  <a:pt x="336550" y="44703"/>
                </a:lnTo>
                <a:lnTo>
                  <a:pt x="320137" y="44799"/>
                </a:lnTo>
                <a:lnTo>
                  <a:pt x="319405" y="76200"/>
                </a:lnTo>
                <a:lnTo>
                  <a:pt x="396494" y="39877"/>
                </a:lnTo>
                <a:lnTo>
                  <a:pt x="381623" y="32003"/>
                </a:lnTo>
                <a:close/>
              </a:path>
              <a:path w="489585" h="808989">
                <a:moveTo>
                  <a:pt x="336550" y="32003"/>
                </a:moveTo>
                <a:lnTo>
                  <a:pt x="332994" y="32003"/>
                </a:lnTo>
                <a:lnTo>
                  <a:pt x="320432" y="32171"/>
                </a:lnTo>
                <a:lnTo>
                  <a:pt x="320137" y="44799"/>
                </a:lnTo>
                <a:lnTo>
                  <a:pt x="336550" y="44703"/>
                </a:lnTo>
                <a:lnTo>
                  <a:pt x="339471" y="41910"/>
                </a:lnTo>
                <a:lnTo>
                  <a:pt x="339398" y="39877"/>
                </a:lnTo>
                <a:lnTo>
                  <a:pt x="339344" y="34798"/>
                </a:lnTo>
                <a:lnTo>
                  <a:pt x="336550" y="32003"/>
                </a:lnTo>
                <a:close/>
              </a:path>
              <a:path w="489585" h="808989">
                <a:moveTo>
                  <a:pt x="321183" y="0"/>
                </a:moveTo>
                <a:lnTo>
                  <a:pt x="320432" y="32171"/>
                </a:lnTo>
                <a:lnTo>
                  <a:pt x="332994" y="32003"/>
                </a:lnTo>
                <a:lnTo>
                  <a:pt x="381623" y="32003"/>
                </a:lnTo>
                <a:lnTo>
                  <a:pt x="32118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3643376" y="5817615"/>
            <a:ext cx="174625" cy="331470"/>
          </a:xfrm>
          <a:custGeom>
            <a:avLst/>
            <a:gdLst/>
            <a:ahLst/>
            <a:cxnLst/>
            <a:rect l="l" t="t" r="r" b="b"/>
            <a:pathLst>
              <a:path w="174625" h="331470">
                <a:moveTo>
                  <a:pt x="102743" y="246506"/>
                </a:moveTo>
                <a:lnTo>
                  <a:pt x="112013" y="331088"/>
                </a:lnTo>
                <a:lnTo>
                  <a:pt x="167993" y="278764"/>
                </a:lnTo>
                <a:lnTo>
                  <a:pt x="135254" y="278764"/>
                </a:lnTo>
                <a:lnTo>
                  <a:pt x="131952" y="277621"/>
                </a:lnTo>
                <a:lnTo>
                  <a:pt x="128650" y="276351"/>
                </a:lnTo>
                <a:lnTo>
                  <a:pt x="127000" y="272795"/>
                </a:lnTo>
                <a:lnTo>
                  <a:pt x="128143" y="269493"/>
                </a:lnTo>
                <a:lnTo>
                  <a:pt x="132462" y="257486"/>
                </a:lnTo>
                <a:lnTo>
                  <a:pt x="102743" y="246506"/>
                </a:lnTo>
                <a:close/>
              </a:path>
              <a:path w="174625" h="331470">
                <a:moveTo>
                  <a:pt x="132462" y="257486"/>
                </a:moveTo>
                <a:lnTo>
                  <a:pt x="128143" y="269493"/>
                </a:lnTo>
                <a:lnTo>
                  <a:pt x="127000" y="272795"/>
                </a:lnTo>
                <a:lnTo>
                  <a:pt x="128650" y="276351"/>
                </a:lnTo>
                <a:lnTo>
                  <a:pt x="131952" y="277621"/>
                </a:lnTo>
                <a:lnTo>
                  <a:pt x="135254" y="278764"/>
                </a:lnTo>
                <a:lnTo>
                  <a:pt x="138937" y="277113"/>
                </a:lnTo>
                <a:lnTo>
                  <a:pt x="140442" y="272795"/>
                </a:lnTo>
                <a:lnTo>
                  <a:pt x="144333" y="261872"/>
                </a:lnTo>
                <a:lnTo>
                  <a:pt x="132462" y="257486"/>
                </a:lnTo>
                <a:close/>
              </a:path>
              <a:path w="174625" h="331470">
                <a:moveTo>
                  <a:pt x="144333" y="261872"/>
                </a:moveTo>
                <a:lnTo>
                  <a:pt x="140081" y="273812"/>
                </a:lnTo>
                <a:lnTo>
                  <a:pt x="138937" y="277113"/>
                </a:lnTo>
                <a:lnTo>
                  <a:pt x="135254" y="278764"/>
                </a:lnTo>
                <a:lnTo>
                  <a:pt x="167993" y="278764"/>
                </a:lnTo>
                <a:lnTo>
                  <a:pt x="174244" y="272922"/>
                </a:lnTo>
                <a:lnTo>
                  <a:pt x="144333" y="261872"/>
                </a:lnTo>
                <a:close/>
              </a:path>
              <a:path w="174625" h="331470">
                <a:moveTo>
                  <a:pt x="7620" y="0"/>
                </a:moveTo>
                <a:lnTo>
                  <a:pt x="3683" y="1015"/>
                </a:lnTo>
                <a:lnTo>
                  <a:pt x="1904" y="3937"/>
                </a:lnTo>
                <a:lnTo>
                  <a:pt x="0" y="6984"/>
                </a:lnTo>
                <a:lnTo>
                  <a:pt x="1015" y="10921"/>
                </a:lnTo>
                <a:lnTo>
                  <a:pt x="27432" y="27050"/>
                </a:lnTo>
                <a:lnTo>
                  <a:pt x="50419" y="41528"/>
                </a:lnTo>
                <a:lnTo>
                  <a:pt x="91948" y="71627"/>
                </a:lnTo>
                <a:lnTo>
                  <a:pt x="124713" y="104012"/>
                </a:lnTo>
                <a:lnTo>
                  <a:pt x="144145" y="139953"/>
                </a:lnTo>
                <a:lnTo>
                  <a:pt x="149022" y="169163"/>
                </a:lnTo>
                <a:lnTo>
                  <a:pt x="148971" y="180847"/>
                </a:lnTo>
                <a:lnTo>
                  <a:pt x="141604" y="227075"/>
                </a:lnTo>
                <a:lnTo>
                  <a:pt x="132462" y="257486"/>
                </a:lnTo>
                <a:lnTo>
                  <a:pt x="144333" y="261872"/>
                </a:lnTo>
                <a:lnTo>
                  <a:pt x="156845" y="217296"/>
                </a:lnTo>
                <a:lnTo>
                  <a:pt x="161671" y="180847"/>
                </a:lnTo>
                <a:lnTo>
                  <a:pt x="161671" y="169163"/>
                </a:lnTo>
                <a:lnTo>
                  <a:pt x="152146" y="124967"/>
                </a:lnTo>
                <a:lnTo>
                  <a:pt x="126619" y="86867"/>
                </a:lnTo>
                <a:lnTo>
                  <a:pt x="79121" y="45846"/>
                </a:lnTo>
                <a:lnTo>
                  <a:pt x="34162" y="16255"/>
                </a:lnTo>
                <a:lnTo>
                  <a:pt x="10540" y="1904"/>
                </a:lnTo>
                <a:lnTo>
                  <a:pt x="762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 txBox="1"/>
          <p:nvPr/>
        </p:nvSpPr>
        <p:spPr>
          <a:xfrm>
            <a:off x="5805678" y="5503544"/>
            <a:ext cx="1225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832986" y="5851016"/>
            <a:ext cx="2095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Calibri"/>
                <a:cs typeface="Calibri"/>
              </a:rPr>
              <a:t>ϴ</a:t>
            </a:r>
            <a:r>
              <a:rPr dirty="0" baseline="-12345" sz="1350">
                <a:latin typeface="Calibri"/>
                <a:cs typeface="Calibri"/>
              </a:rPr>
              <a:t>A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4522089" y="5473064"/>
            <a:ext cx="1009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243198" y="5214086"/>
            <a:ext cx="178435" cy="498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0960" marR="5080" indent="-48895">
              <a:lnSpc>
                <a:spcPct val="1108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M  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5693727" y="5801042"/>
            <a:ext cx="152400" cy="1714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5488940" y="5967729"/>
            <a:ext cx="466725" cy="9080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5488940" y="5967729"/>
            <a:ext cx="466725" cy="90805"/>
          </a:xfrm>
          <a:custGeom>
            <a:avLst/>
            <a:gdLst/>
            <a:ahLst/>
            <a:cxnLst/>
            <a:rect l="l" t="t" r="r" b="b"/>
            <a:pathLst>
              <a:path w="466725" h="90804">
                <a:moveTo>
                  <a:pt x="0" y="90804"/>
                </a:moveTo>
                <a:lnTo>
                  <a:pt x="466725" y="90804"/>
                </a:lnTo>
                <a:lnTo>
                  <a:pt x="46672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5114290" y="5812535"/>
            <a:ext cx="174625" cy="331470"/>
          </a:xfrm>
          <a:custGeom>
            <a:avLst/>
            <a:gdLst/>
            <a:ahLst/>
            <a:cxnLst/>
            <a:rect l="l" t="t" r="r" b="b"/>
            <a:pathLst>
              <a:path w="174625" h="331470">
                <a:moveTo>
                  <a:pt x="29908" y="261820"/>
                </a:moveTo>
                <a:lnTo>
                  <a:pt x="0" y="272923"/>
                </a:lnTo>
                <a:lnTo>
                  <a:pt x="62230" y="331088"/>
                </a:lnTo>
                <a:lnTo>
                  <a:pt x="67956" y="278764"/>
                </a:lnTo>
                <a:lnTo>
                  <a:pt x="38988" y="278764"/>
                </a:lnTo>
                <a:lnTo>
                  <a:pt x="35433" y="276987"/>
                </a:lnTo>
                <a:lnTo>
                  <a:pt x="34162" y="273685"/>
                </a:lnTo>
                <a:lnTo>
                  <a:pt x="29908" y="261820"/>
                </a:lnTo>
                <a:close/>
              </a:path>
              <a:path w="174625" h="331470">
                <a:moveTo>
                  <a:pt x="41834" y="257392"/>
                </a:moveTo>
                <a:lnTo>
                  <a:pt x="29908" y="261820"/>
                </a:lnTo>
                <a:lnTo>
                  <a:pt x="34162" y="273685"/>
                </a:lnTo>
                <a:lnTo>
                  <a:pt x="35433" y="276987"/>
                </a:lnTo>
                <a:lnTo>
                  <a:pt x="38988" y="278764"/>
                </a:lnTo>
                <a:lnTo>
                  <a:pt x="42290" y="277495"/>
                </a:lnTo>
                <a:lnTo>
                  <a:pt x="45593" y="276351"/>
                </a:lnTo>
                <a:lnTo>
                  <a:pt x="47371" y="272669"/>
                </a:lnTo>
                <a:lnTo>
                  <a:pt x="46227" y="269367"/>
                </a:lnTo>
                <a:lnTo>
                  <a:pt x="41834" y="257392"/>
                </a:lnTo>
                <a:close/>
              </a:path>
              <a:path w="174625" h="331470">
                <a:moveTo>
                  <a:pt x="71500" y="246380"/>
                </a:moveTo>
                <a:lnTo>
                  <a:pt x="41834" y="257392"/>
                </a:lnTo>
                <a:lnTo>
                  <a:pt x="46227" y="269367"/>
                </a:lnTo>
                <a:lnTo>
                  <a:pt x="47371" y="272669"/>
                </a:lnTo>
                <a:lnTo>
                  <a:pt x="45593" y="276351"/>
                </a:lnTo>
                <a:lnTo>
                  <a:pt x="42290" y="277495"/>
                </a:lnTo>
                <a:lnTo>
                  <a:pt x="38988" y="278764"/>
                </a:lnTo>
                <a:lnTo>
                  <a:pt x="67956" y="278764"/>
                </a:lnTo>
                <a:lnTo>
                  <a:pt x="71500" y="246380"/>
                </a:lnTo>
                <a:close/>
              </a:path>
              <a:path w="174625" h="331470">
                <a:moveTo>
                  <a:pt x="166750" y="0"/>
                </a:moveTo>
                <a:lnTo>
                  <a:pt x="117221" y="30734"/>
                </a:lnTo>
                <a:lnTo>
                  <a:pt x="74549" y="61595"/>
                </a:lnTo>
                <a:lnTo>
                  <a:pt x="40005" y="95885"/>
                </a:lnTo>
                <a:lnTo>
                  <a:pt x="18161" y="135382"/>
                </a:lnTo>
                <a:lnTo>
                  <a:pt x="12573" y="169037"/>
                </a:lnTo>
                <a:lnTo>
                  <a:pt x="12700" y="180975"/>
                </a:lnTo>
                <a:lnTo>
                  <a:pt x="20320" y="229997"/>
                </a:lnTo>
                <a:lnTo>
                  <a:pt x="29908" y="261820"/>
                </a:lnTo>
                <a:lnTo>
                  <a:pt x="41834" y="257392"/>
                </a:lnTo>
                <a:lnTo>
                  <a:pt x="39750" y="251713"/>
                </a:lnTo>
                <a:lnTo>
                  <a:pt x="32765" y="227075"/>
                </a:lnTo>
                <a:lnTo>
                  <a:pt x="25400" y="180848"/>
                </a:lnTo>
                <a:lnTo>
                  <a:pt x="25347" y="169037"/>
                </a:lnTo>
                <a:lnTo>
                  <a:pt x="26035" y="159638"/>
                </a:lnTo>
                <a:lnTo>
                  <a:pt x="38100" y="121412"/>
                </a:lnTo>
                <a:lnTo>
                  <a:pt x="64643" y="87375"/>
                </a:lnTo>
                <a:lnTo>
                  <a:pt x="102362" y="56261"/>
                </a:lnTo>
                <a:lnTo>
                  <a:pt x="146812" y="27050"/>
                </a:lnTo>
                <a:lnTo>
                  <a:pt x="170307" y="12700"/>
                </a:lnTo>
                <a:lnTo>
                  <a:pt x="173355" y="10795"/>
                </a:lnTo>
                <a:lnTo>
                  <a:pt x="174244" y="6858"/>
                </a:lnTo>
                <a:lnTo>
                  <a:pt x="172465" y="3937"/>
                </a:lnTo>
                <a:lnTo>
                  <a:pt x="170687" y="888"/>
                </a:lnTo>
                <a:lnTo>
                  <a:pt x="1667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 txBox="1"/>
          <p:nvPr/>
        </p:nvSpPr>
        <p:spPr>
          <a:xfrm>
            <a:off x="4930521" y="5826632"/>
            <a:ext cx="205104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10">
                <a:latin typeface="Calibri"/>
                <a:cs typeface="Calibri"/>
              </a:rPr>
              <a:t>ϴ</a:t>
            </a:r>
            <a:r>
              <a:rPr dirty="0" baseline="-12345" sz="1350">
                <a:latin typeface="Calibri"/>
                <a:cs typeface="Calibri"/>
              </a:rPr>
              <a:t>B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87" name="object 8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88" name="object 8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0188" y="427735"/>
            <a:ext cx="586232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mbria"/>
                <a:cs typeface="Cambria"/>
              </a:rPr>
              <a:t>THEORY OF STRUCTURES -------------------- DR. WISSAM D.</a:t>
            </a:r>
            <a:r>
              <a:rPr dirty="0" sz="1600" spc="70">
                <a:latin typeface="Cambria"/>
                <a:cs typeface="Cambria"/>
              </a:rPr>
              <a:t> </a:t>
            </a:r>
            <a:r>
              <a:rPr dirty="0" sz="1600" spc="-5">
                <a:latin typeface="Cambria"/>
                <a:cs typeface="Cambria"/>
              </a:rPr>
              <a:t>SALMAN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40436" y="73837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40436" y="70561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86231" y="933703"/>
            <a:ext cx="1917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3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36700" y="933703"/>
            <a:ext cx="1917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3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562353" y="986027"/>
            <a:ext cx="521334" cy="0"/>
          </a:xfrm>
          <a:custGeom>
            <a:avLst/>
            <a:gdLst/>
            <a:ahLst/>
            <a:cxnLst/>
            <a:rect l="l" t="t" r="r" b="b"/>
            <a:pathLst>
              <a:path w="521335" h="0">
                <a:moveTo>
                  <a:pt x="0" y="0"/>
                </a:moveTo>
                <a:lnTo>
                  <a:pt x="52120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727961" y="911097"/>
            <a:ext cx="943610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  <a:tabLst>
                <a:tab pos="758190" algn="l"/>
              </a:tabLst>
            </a:pPr>
            <a:r>
              <a:rPr dirty="0" baseline="-15873" sz="2100" spc="517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baseline="-15873" sz="2100" spc="697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315210" y="986027"/>
            <a:ext cx="521970" cy="0"/>
          </a:xfrm>
          <a:custGeom>
            <a:avLst/>
            <a:gdLst/>
            <a:ahLst/>
            <a:cxnLst/>
            <a:rect l="l" t="t" r="r" b="b"/>
            <a:pathLst>
              <a:path w="521969" h="0">
                <a:moveTo>
                  <a:pt x="0" y="0"/>
                </a:moveTo>
                <a:lnTo>
                  <a:pt x="5215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444500" y="845311"/>
            <a:ext cx="42360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81635" algn="l"/>
                <a:tab pos="934719" algn="l"/>
              </a:tabLst>
            </a:pP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41666" sz="2100" spc="1102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</a:t>
            </a:r>
            <a:r>
              <a:rPr dirty="0" baseline="41666" sz="2100" spc="585">
                <a:latin typeface="Cambria Math"/>
                <a:cs typeface="Cambria Math"/>
              </a:rPr>
              <a:t> </a:t>
            </a:r>
            <a:r>
              <a:rPr dirty="0" baseline="41666" sz="2100" spc="637">
                <a:latin typeface="Cambria Math"/>
                <a:cs typeface="Cambria Math"/>
              </a:rPr>
              <a:t> </a:t>
            </a:r>
            <a:r>
              <a:rPr dirty="0" baseline="41666" sz="2100" spc="787">
                <a:latin typeface="Cambria Math"/>
                <a:cs typeface="Cambria Math"/>
              </a:rPr>
              <a:t> </a:t>
            </a:r>
            <a:r>
              <a:rPr dirty="0" baseline="41666" sz="2100" spc="11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41666" sz="2100" spc="1102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</a:t>
            </a:r>
            <a:r>
              <a:rPr dirty="0" baseline="41666" sz="2100" spc="585">
                <a:latin typeface="Cambria Math"/>
                <a:cs typeface="Cambria Math"/>
              </a:rPr>
              <a:t> </a:t>
            </a:r>
            <a:r>
              <a:rPr dirty="0" baseline="41666" sz="2100" spc="637">
                <a:latin typeface="Cambria Math"/>
                <a:cs typeface="Cambria Math"/>
              </a:rPr>
              <a:t> </a:t>
            </a:r>
            <a:r>
              <a:rPr dirty="0" baseline="41666" sz="2100" spc="787">
                <a:latin typeface="Cambria Math"/>
                <a:cs typeface="Cambria Math"/>
              </a:rPr>
              <a:t> </a:t>
            </a:r>
            <a:r>
              <a:rPr dirty="0" baseline="41666" sz="2100" spc="11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425">
                <a:latin typeface="Cambria Math"/>
                <a:cs typeface="Cambria Math"/>
              </a:rPr>
              <a:t> </a:t>
            </a:r>
            <a:r>
              <a:rPr dirty="0" sz="1400" spc="5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  <p:sp>
        <p:nvSpPr>
          <p:cNvPr id="14" name="object 14"/>
          <p:cNvSpPr txBox="1"/>
          <p:nvPr/>
        </p:nvSpPr>
        <p:spPr>
          <a:xfrm>
            <a:off x="444500" y="5869304"/>
            <a:ext cx="4144645" cy="244094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Final moments due to </a:t>
            </a:r>
            <a:r>
              <a:rPr dirty="0" sz="1400">
                <a:latin typeface="Times New Roman"/>
                <a:cs typeface="Times New Roman"/>
              </a:rPr>
              <a:t>side </a:t>
            </a:r>
            <a:r>
              <a:rPr dirty="0" sz="1400" spc="-5">
                <a:latin typeface="Times New Roman"/>
                <a:cs typeface="Times New Roman"/>
              </a:rPr>
              <a:t>sway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are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dirty="0" sz="1400" spc="730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6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60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15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15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44">
                <a:latin typeface="Cambria Math"/>
                <a:cs typeface="Cambria Math"/>
              </a:rPr>
              <a:t> </a:t>
            </a:r>
            <a:r>
              <a:rPr dirty="0" baseline="-16666" sz="1500" spc="65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44">
                <a:latin typeface="Cambria Math"/>
                <a:cs typeface="Cambria Math"/>
              </a:rPr>
              <a:t> </a:t>
            </a:r>
            <a:r>
              <a:rPr dirty="0" baseline="-16666" sz="1500" spc="65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89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-15">
                <a:latin typeface="Cambria Math"/>
                <a:cs typeface="Cambria Math"/>
              </a:rPr>
              <a:t>(</a:t>
            </a:r>
            <a:r>
              <a:rPr dirty="0" sz="1400" spc="28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385572" y="1600453"/>
          <a:ext cx="4731385" cy="37191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1985"/>
                <a:gridCol w="1336675"/>
                <a:gridCol w="745489"/>
                <a:gridCol w="685800"/>
                <a:gridCol w="657225"/>
                <a:gridCol w="655320"/>
              </a:tblGrid>
              <a:tr h="211835">
                <a:tc gridSpan="2">
                  <a:txBody>
                    <a:bodyPr/>
                    <a:lstStyle/>
                    <a:p>
                      <a:pPr algn="ctr" marL="635">
                        <a:lnSpc>
                          <a:spcPts val="157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joint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57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B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57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C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10312">
                <a:tc gridSpan="2"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member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BA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BC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ts val="155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CB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2565">
                        <a:lnSpc>
                          <a:spcPts val="155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CD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0979">
                <a:tc gridSpan="2">
                  <a:txBody>
                    <a:bodyPr/>
                    <a:lstStyle/>
                    <a:p>
                      <a:pPr algn="ctr" marL="635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D.F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72085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0.556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0.444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6364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0.545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4460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0.455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5987">
                <a:tc rowSpan="2">
                  <a:txBody>
                    <a:bodyPr/>
                    <a:lstStyle/>
                    <a:p>
                      <a:pPr marL="67945">
                        <a:lnSpc>
                          <a:spcPts val="167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Cycle1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67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F.E.M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6845">
                        <a:lnSpc>
                          <a:spcPts val="167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-37.5f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67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7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1125">
                        <a:lnSpc>
                          <a:spcPts val="167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-16.7f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7931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9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Balance</a:t>
                      </a:r>
                      <a:r>
                        <a:rPr dirty="0" sz="14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moment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ts val="159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20.85f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9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16.65f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59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9.102f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ts val="159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7.595f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6788">
                <a:tc rowSpan="2">
                  <a:txBody>
                    <a:bodyPr/>
                    <a:lstStyle/>
                    <a:p>
                      <a:pPr marL="67945">
                        <a:lnSpc>
                          <a:spcPts val="162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Cycle2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605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C.O.M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5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4.551f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ts val="160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8.325f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5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2796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9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Balance</a:t>
                      </a:r>
                      <a:r>
                        <a:rPr dirty="0" sz="14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moment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6845">
                        <a:lnSpc>
                          <a:spcPts val="159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-2.53f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59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-2.021f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59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-4.537f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59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-3.788f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6408">
                <a:tc rowSpan="2"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Cycle3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605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C.O.M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5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60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-2.269f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0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-1.011f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5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61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9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Balance</a:t>
                      </a:r>
                      <a:r>
                        <a:rPr dirty="0" sz="14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moment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ts val="159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1.262f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9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1.007f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ts val="159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0.551f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9700">
                        <a:lnSpc>
                          <a:spcPts val="159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0.46f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7931">
                <a:tc rowSpan="2"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Cycle4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614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C.O.M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14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14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0.276f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ts val="1614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0.504f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14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640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Balance</a:t>
                      </a:r>
                      <a:r>
                        <a:rPr dirty="0" sz="14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moment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05410">
                        <a:lnSpc>
                          <a:spcPts val="1575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-0.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15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3f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-0.123f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-0.275f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-0.229f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7931">
                <a:tc rowSpan="2"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Cycle5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614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C.O.M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14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614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-0.138f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14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-0.062f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14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640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Balance</a:t>
                      </a:r>
                      <a:r>
                        <a:rPr dirty="0" sz="14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moment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3510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0.077f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0.061f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0.034f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5885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0.028f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4988">
                <a:tc gridSpan="2">
                  <a:txBody>
                    <a:bodyPr/>
                    <a:lstStyle/>
                    <a:p>
                      <a:pPr marL="593090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summation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0325">
                        <a:lnSpc>
                          <a:spcPts val="1635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-17</a:t>
                      </a:r>
                      <a:r>
                        <a:rPr dirty="0" sz="1400" spc="-2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9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94f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17.994f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12.63f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-12.63f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7736" y="427735"/>
            <a:ext cx="670940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27556" y="1279905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61364" y="1278889"/>
            <a:ext cx="631190" cy="0"/>
          </a:xfrm>
          <a:custGeom>
            <a:avLst/>
            <a:gdLst/>
            <a:ahLst/>
            <a:cxnLst/>
            <a:rect l="l" t="t" r="r" b="b"/>
            <a:pathLst>
              <a:path w="631190" h="0">
                <a:moveTo>
                  <a:pt x="0" y="0"/>
                </a:moveTo>
                <a:lnTo>
                  <a:pt x="63093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4500" y="1138173"/>
            <a:ext cx="20523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295">
                <a:latin typeface="Cambria Math"/>
                <a:cs typeface="Cambria Math"/>
              </a:rPr>
              <a:t> </a:t>
            </a:r>
            <a:r>
              <a:rPr dirty="0" baseline="-16666" sz="1500" spc="65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3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baseline="47222" sz="1500" spc="960">
                <a:latin typeface="Cambria Math"/>
                <a:cs typeface="Cambria Math"/>
              </a:rPr>
              <a:t> </a:t>
            </a:r>
            <a:r>
              <a:rPr dirty="0" baseline="41666" sz="1200" spc="637">
                <a:latin typeface="Cambria Math"/>
                <a:cs typeface="Cambria Math"/>
              </a:rPr>
              <a:t> </a:t>
            </a:r>
            <a:r>
              <a:rPr dirty="0" baseline="41666" sz="1200" spc="697">
                <a:latin typeface="Cambria Math"/>
                <a:cs typeface="Cambria Math"/>
              </a:rPr>
              <a:t> </a:t>
            </a:r>
            <a:r>
              <a:rPr dirty="0" baseline="47222" sz="1500" spc="757">
                <a:latin typeface="Cambria Math"/>
                <a:cs typeface="Cambria Math"/>
              </a:rPr>
              <a:t> </a:t>
            </a:r>
            <a:r>
              <a:rPr dirty="0" baseline="47222" sz="1500" spc="960">
                <a:latin typeface="Cambria Math"/>
                <a:cs typeface="Cambria Math"/>
              </a:rPr>
              <a:t> </a:t>
            </a:r>
            <a:r>
              <a:rPr dirty="0" baseline="41666" sz="1200" spc="644">
                <a:latin typeface="Cambria Math"/>
                <a:cs typeface="Cambria Math"/>
              </a:rPr>
              <a:t> </a:t>
            </a:r>
            <a:r>
              <a:rPr dirty="0" baseline="41666" sz="1200" spc="637">
                <a:latin typeface="Cambria Math"/>
                <a:cs typeface="Cambria Math"/>
              </a:rPr>
              <a:t> </a:t>
            </a:r>
            <a:r>
              <a:rPr dirty="0" baseline="41666" sz="1200">
                <a:latin typeface="Cambria Math"/>
                <a:cs typeface="Cambria Math"/>
              </a:rPr>
              <a:t> </a:t>
            </a:r>
            <a:r>
              <a:rPr dirty="0" baseline="41666" sz="12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1368" y="1753869"/>
            <a:ext cx="11620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9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41856" y="1784349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878128" y="1806193"/>
            <a:ext cx="853440" cy="0"/>
          </a:xfrm>
          <a:custGeom>
            <a:avLst/>
            <a:gdLst/>
            <a:ahLst/>
            <a:cxnLst/>
            <a:rect l="l" t="t" r="r" b="b"/>
            <a:pathLst>
              <a:path w="853439" h="0">
                <a:moveTo>
                  <a:pt x="0" y="0"/>
                </a:moveTo>
                <a:lnTo>
                  <a:pt x="8534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444500" y="1665477"/>
            <a:ext cx="20961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565">
                <a:latin typeface="Cambria Math"/>
                <a:cs typeface="Cambria Math"/>
              </a:rPr>
              <a:t> </a:t>
            </a:r>
            <a:r>
              <a:rPr dirty="0" sz="1400" spc="565">
                <a:latin typeface="Cambria Math"/>
                <a:cs typeface="Cambria Math"/>
              </a:rPr>
              <a:t>  </a:t>
            </a:r>
            <a:r>
              <a:rPr dirty="0" sz="1400" spc="6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baseline="41666" sz="2100" spc="1207">
                <a:latin typeface="Cambria Math"/>
                <a:cs typeface="Cambria Math"/>
              </a:rPr>
              <a:t> </a:t>
            </a:r>
            <a:r>
              <a:rPr dirty="0" baseline="44444" sz="1500" spc="644">
                <a:latin typeface="Cambria Math"/>
                <a:cs typeface="Cambria Math"/>
              </a:rPr>
              <a:t> </a:t>
            </a:r>
            <a:r>
              <a:rPr dirty="0" baseline="44444" sz="1500" spc="652">
                <a:latin typeface="Cambria Math"/>
                <a:cs typeface="Cambria Math"/>
              </a:rPr>
              <a:t> </a:t>
            </a:r>
            <a:r>
              <a:rPr dirty="0" baseline="44444" sz="1500">
                <a:latin typeface="Cambria Math"/>
                <a:cs typeface="Cambria Math"/>
              </a:rPr>
              <a:t> </a:t>
            </a:r>
            <a:r>
              <a:rPr dirty="0" baseline="44444" sz="1500" spc="-37">
                <a:latin typeface="Cambria Math"/>
                <a:cs typeface="Cambria Math"/>
              </a:rPr>
              <a:t> </a:t>
            </a:r>
            <a:r>
              <a:rPr dirty="0" baseline="41666" sz="2100" spc="1110">
                <a:latin typeface="Cambria Math"/>
                <a:cs typeface="Cambria Math"/>
              </a:rPr>
              <a:t> </a:t>
            </a:r>
            <a:r>
              <a:rPr dirty="0" baseline="41666" sz="2100" spc="-7">
                <a:latin typeface="Cambria Math"/>
                <a:cs typeface="Cambria Math"/>
              </a:rPr>
              <a:t> </a:t>
            </a:r>
            <a:r>
              <a:rPr dirty="0" baseline="41666" sz="2100" spc="1207">
                <a:latin typeface="Cambria Math"/>
                <a:cs typeface="Cambria Math"/>
              </a:rPr>
              <a:t> </a:t>
            </a:r>
            <a:r>
              <a:rPr dirty="0" baseline="44444" sz="1500" spc="644">
                <a:latin typeface="Cambria Math"/>
                <a:cs typeface="Cambria Math"/>
              </a:rPr>
              <a:t> </a:t>
            </a:r>
            <a:r>
              <a:rPr dirty="0" baseline="44444" sz="1500" spc="652">
                <a:latin typeface="Cambria Math"/>
                <a:cs typeface="Cambria Math"/>
              </a:rPr>
              <a:t> </a:t>
            </a:r>
            <a:r>
              <a:rPr dirty="0" baseline="44444" sz="1500">
                <a:latin typeface="Cambria Math"/>
                <a:cs typeface="Cambria Math"/>
              </a:rPr>
              <a:t> </a:t>
            </a:r>
            <a:r>
              <a:rPr dirty="0" baseline="44444" sz="1500" spc="4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4500" y="2189733"/>
            <a:ext cx="8483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560">
                <a:latin typeface="Cambria Math"/>
                <a:cs typeface="Cambria Math"/>
              </a:rPr>
              <a:t> </a:t>
            </a:r>
            <a:r>
              <a:rPr dirty="0" sz="1400" spc="570">
                <a:latin typeface="Cambria Math"/>
                <a:cs typeface="Cambria Math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30020" y="2724657"/>
            <a:ext cx="50800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403860" algn="l"/>
              </a:tabLst>
            </a:pP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434">
                <a:latin typeface="Cambria Math"/>
                <a:cs typeface="Cambria Math"/>
              </a:rPr>
              <a:t>	</a:t>
            </a:r>
            <a:r>
              <a:rPr dirty="0" sz="1000" spc="49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44500" y="2636266"/>
            <a:ext cx="14351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41730" algn="l"/>
              </a:tabLst>
            </a:pP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-15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44500" y="3003549"/>
            <a:ext cx="2143125" cy="28067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15"/>
              </a:spcBef>
            </a:pPr>
            <a:r>
              <a:rPr dirty="0" sz="1400" spc="730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60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15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44">
                <a:latin typeface="Cambria Math"/>
                <a:cs typeface="Cambria Math"/>
              </a:rPr>
              <a:t> </a:t>
            </a:r>
            <a:r>
              <a:rPr dirty="0" baseline="-16666" sz="1500" spc="65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44">
                <a:latin typeface="Cambria Math"/>
                <a:cs typeface="Cambria Math"/>
              </a:rPr>
              <a:t> </a:t>
            </a:r>
            <a:r>
              <a:rPr dirty="0" baseline="-16666" sz="1500" spc="65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89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143500" y="1575434"/>
            <a:ext cx="1762125" cy="0"/>
          </a:xfrm>
          <a:custGeom>
            <a:avLst/>
            <a:gdLst/>
            <a:ahLst/>
            <a:cxnLst/>
            <a:rect l="l" t="t" r="r" b="b"/>
            <a:pathLst>
              <a:path w="1762125" h="0">
                <a:moveTo>
                  <a:pt x="0" y="0"/>
                </a:moveTo>
                <a:lnTo>
                  <a:pt x="1762125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143500" y="1575434"/>
            <a:ext cx="0" cy="1495425"/>
          </a:xfrm>
          <a:custGeom>
            <a:avLst/>
            <a:gdLst/>
            <a:ahLst/>
            <a:cxnLst/>
            <a:rect l="l" t="t" r="r" b="b"/>
            <a:pathLst>
              <a:path w="0" h="1495425">
                <a:moveTo>
                  <a:pt x="0" y="0"/>
                </a:moveTo>
                <a:lnTo>
                  <a:pt x="0" y="1495425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905625" y="1575434"/>
            <a:ext cx="0" cy="2533650"/>
          </a:xfrm>
          <a:custGeom>
            <a:avLst/>
            <a:gdLst/>
            <a:ahLst/>
            <a:cxnLst/>
            <a:rect l="l" t="t" r="r" b="b"/>
            <a:pathLst>
              <a:path w="0" h="2533650">
                <a:moveTo>
                  <a:pt x="0" y="0"/>
                </a:moveTo>
                <a:lnTo>
                  <a:pt x="0" y="253365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914900" y="3070859"/>
            <a:ext cx="523875" cy="908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914900" y="3070859"/>
            <a:ext cx="523875" cy="90805"/>
          </a:xfrm>
          <a:custGeom>
            <a:avLst/>
            <a:gdLst/>
            <a:ahLst/>
            <a:cxnLst/>
            <a:rect l="l" t="t" r="r" b="b"/>
            <a:pathLst>
              <a:path w="523875" h="90805">
                <a:moveTo>
                  <a:pt x="0" y="90804"/>
                </a:moveTo>
                <a:lnTo>
                  <a:pt x="523875" y="90804"/>
                </a:lnTo>
                <a:lnTo>
                  <a:pt x="5238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638925" y="4109084"/>
            <a:ext cx="523875" cy="908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638925" y="4109084"/>
            <a:ext cx="523875" cy="90805"/>
          </a:xfrm>
          <a:custGeom>
            <a:avLst/>
            <a:gdLst/>
            <a:ahLst/>
            <a:cxnLst/>
            <a:rect l="l" t="t" r="r" b="b"/>
            <a:pathLst>
              <a:path w="523875" h="90804">
                <a:moveTo>
                  <a:pt x="0" y="90804"/>
                </a:moveTo>
                <a:lnTo>
                  <a:pt x="523875" y="90804"/>
                </a:lnTo>
                <a:lnTo>
                  <a:pt x="5238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5235828" y="2753613"/>
            <a:ext cx="1162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235828" y="1601469"/>
            <a:ext cx="1098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693154" y="1601469"/>
            <a:ext cx="1079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985254" y="3791838"/>
            <a:ext cx="1352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235828" y="2061718"/>
            <a:ext cx="1943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baseline="-25793" sz="2100" spc="-7">
                <a:latin typeface="Calibri"/>
                <a:cs typeface="Calibri"/>
              </a:rPr>
              <a:t>4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825997" y="1519173"/>
            <a:ext cx="1943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baseline="-25793" sz="2100" spc="-7">
                <a:latin typeface="Calibri"/>
                <a:cs typeface="Calibri"/>
              </a:rPr>
              <a:t>5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985254" y="2480818"/>
            <a:ext cx="2070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25793" sz="2100" spc="-7">
                <a:latin typeface="Calibri"/>
                <a:cs typeface="Calibri"/>
              </a:rPr>
              <a:t>6</a:t>
            </a:r>
            <a:r>
              <a:rPr dirty="0" sz="900">
                <a:latin typeface="Calibri"/>
                <a:cs typeface="Calibri"/>
              </a:rPr>
              <a:t>m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660900" y="1537334"/>
            <a:ext cx="482600" cy="76200"/>
          </a:xfrm>
          <a:custGeom>
            <a:avLst/>
            <a:gdLst/>
            <a:ahLst/>
            <a:cxnLst/>
            <a:rect l="l" t="t" r="r" b="b"/>
            <a:pathLst>
              <a:path w="482600" h="76200">
                <a:moveTo>
                  <a:pt x="406400" y="0"/>
                </a:moveTo>
                <a:lnTo>
                  <a:pt x="406400" y="76200"/>
                </a:lnTo>
                <a:lnTo>
                  <a:pt x="469900" y="44450"/>
                </a:lnTo>
                <a:lnTo>
                  <a:pt x="422655" y="44450"/>
                </a:lnTo>
                <a:lnTo>
                  <a:pt x="425450" y="41655"/>
                </a:lnTo>
                <a:lnTo>
                  <a:pt x="425450" y="34544"/>
                </a:lnTo>
                <a:lnTo>
                  <a:pt x="422655" y="31750"/>
                </a:lnTo>
                <a:lnTo>
                  <a:pt x="469900" y="31750"/>
                </a:lnTo>
                <a:lnTo>
                  <a:pt x="406400" y="0"/>
                </a:lnTo>
                <a:close/>
              </a:path>
              <a:path w="482600" h="76200">
                <a:moveTo>
                  <a:pt x="406400" y="31750"/>
                </a:moveTo>
                <a:lnTo>
                  <a:pt x="2794" y="31750"/>
                </a:lnTo>
                <a:lnTo>
                  <a:pt x="0" y="34544"/>
                </a:lnTo>
                <a:lnTo>
                  <a:pt x="0" y="41655"/>
                </a:lnTo>
                <a:lnTo>
                  <a:pt x="2794" y="44450"/>
                </a:lnTo>
                <a:lnTo>
                  <a:pt x="406400" y="44450"/>
                </a:lnTo>
                <a:lnTo>
                  <a:pt x="406400" y="31750"/>
                </a:lnTo>
                <a:close/>
              </a:path>
              <a:path w="482600" h="76200">
                <a:moveTo>
                  <a:pt x="469900" y="31750"/>
                </a:moveTo>
                <a:lnTo>
                  <a:pt x="422655" y="31750"/>
                </a:lnTo>
                <a:lnTo>
                  <a:pt x="425450" y="34544"/>
                </a:lnTo>
                <a:lnTo>
                  <a:pt x="425450" y="41655"/>
                </a:lnTo>
                <a:lnTo>
                  <a:pt x="422655" y="44450"/>
                </a:lnTo>
                <a:lnTo>
                  <a:pt x="469900" y="44450"/>
                </a:lnTo>
                <a:lnTo>
                  <a:pt x="482600" y="38100"/>
                </a:lnTo>
                <a:lnTo>
                  <a:pt x="46990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4651628" y="1334769"/>
            <a:ext cx="4210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200</a:t>
            </a:r>
            <a:r>
              <a:rPr dirty="0" baseline="40123" sz="1350" spc="-7">
                <a:latin typeface="Calibri"/>
                <a:cs typeface="Calibri"/>
              </a:rPr>
              <a:t>kN</a:t>
            </a:r>
            <a:endParaRPr baseline="40123" sz="1350">
              <a:latin typeface="Calibri"/>
              <a:cs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781296" y="2880359"/>
            <a:ext cx="836294" cy="541655"/>
          </a:xfrm>
          <a:custGeom>
            <a:avLst/>
            <a:gdLst/>
            <a:ahLst/>
            <a:cxnLst/>
            <a:rect l="l" t="t" r="r" b="b"/>
            <a:pathLst>
              <a:path w="836295" h="541654">
                <a:moveTo>
                  <a:pt x="45875" y="70107"/>
                </a:moveTo>
                <a:lnTo>
                  <a:pt x="28955" y="122427"/>
                </a:lnTo>
                <a:lnTo>
                  <a:pt x="15748" y="170560"/>
                </a:lnTo>
                <a:lnTo>
                  <a:pt x="6095" y="216662"/>
                </a:lnTo>
                <a:lnTo>
                  <a:pt x="634" y="260350"/>
                </a:lnTo>
                <a:lnTo>
                  <a:pt x="0" y="281050"/>
                </a:lnTo>
                <a:lnTo>
                  <a:pt x="762" y="300990"/>
                </a:lnTo>
                <a:lnTo>
                  <a:pt x="13715" y="355346"/>
                </a:lnTo>
                <a:lnTo>
                  <a:pt x="44830" y="400176"/>
                </a:lnTo>
                <a:lnTo>
                  <a:pt x="74421" y="425069"/>
                </a:lnTo>
                <a:lnTo>
                  <a:pt x="109346" y="446658"/>
                </a:lnTo>
                <a:lnTo>
                  <a:pt x="148208" y="465327"/>
                </a:lnTo>
                <a:lnTo>
                  <a:pt x="189483" y="481075"/>
                </a:lnTo>
                <a:lnTo>
                  <a:pt x="252856" y="500633"/>
                </a:lnTo>
                <a:lnTo>
                  <a:pt x="294131" y="511048"/>
                </a:lnTo>
                <a:lnTo>
                  <a:pt x="336803" y="520446"/>
                </a:lnTo>
                <a:lnTo>
                  <a:pt x="383666" y="529335"/>
                </a:lnTo>
                <a:lnTo>
                  <a:pt x="432942" y="536194"/>
                </a:lnTo>
                <a:lnTo>
                  <a:pt x="482980" y="540512"/>
                </a:lnTo>
                <a:lnTo>
                  <a:pt x="507873" y="541274"/>
                </a:lnTo>
                <a:lnTo>
                  <a:pt x="532383" y="541020"/>
                </a:lnTo>
                <a:lnTo>
                  <a:pt x="556387" y="539623"/>
                </a:lnTo>
                <a:lnTo>
                  <a:pt x="579627" y="536828"/>
                </a:lnTo>
                <a:lnTo>
                  <a:pt x="601852" y="532765"/>
                </a:lnTo>
                <a:lnTo>
                  <a:pt x="617068" y="528574"/>
                </a:lnTo>
                <a:lnTo>
                  <a:pt x="507745" y="528574"/>
                </a:lnTo>
                <a:lnTo>
                  <a:pt x="483362" y="527812"/>
                </a:lnTo>
                <a:lnTo>
                  <a:pt x="434213" y="523621"/>
                </a:lnTo>
                <a:lnTo>
                  <a:pt x="385571" y="516763"/>
                </a:lnTo>
                <a:lnTo>
                  <a:pt x="317500" y="503427"/>
                </a:lnTo>
                <a:lnTo>
                  <a:pt x="276732" y="493649"/>
                </a:lnTo>
                <a:lnTo>
                  <a:pt x="214249" y="476123"/>
                </a:lnTo>
                <a:lnTo>
                  <a:pt x="172974" y="461645"/>
                </a:lnTo>
                <a:lnTo>
                  <a:pt x="133603" y="444753"/>
                </a:lnTo>
                <a:lnTo>
                  <a:pt x="97662" y="425323"/>
                </a:lnTo>
                <a:lnTo>
                  <a:pt x="66675" y="402971"/>
                </a:lnTo>
                <a:lnTo>
                  <a:pt x="32384" y="363981"/>
                </a:lnTo>
                <a:lnTo>
                  <a:pt x="15620" y="317246"/>
                </a:lnTo>
                <a:lnTo>
                  <a:pt x="12700" y="280543"/>
                </a:lnTo>
                <a:lnTo>
                  <a:pt x="13334" y="260730"/>
                </a:lnTo>
                <a:lnTo>
                  <a:pt x="18668" y="218440"/>
                </a:lnTo>
                <a:lnTo>
                  <a:pt x="28193" y="173354"/>
                </a:lnTo>
                <a:lnTo>
                  <a:pt x="41275" y="125983"/>
                </a:lnTo>
                <a:lnTo>
                  <a:pt x="57935" y="74225"/>
                </a:lnTo>
                <a:lnTo>
                  <a:pt x="45875" y="70107"/>
                </a:lnTo>
                <a:close/>
              </a:path>
              <a:path w="836295" h="541654">
                <a:moveTo>
                  <a:pt x="827531" y="183388"/>
                </a:moveTo>
                <a:lnTo>
                  <a:pt x="823976" y="185293"/>
                </a:lnTo>
                <a:lnTo>
                  <a:pt x="822832" y="188595"/>
                </a:lnTo>
                <a:lnTo>
                  <a:pt x="807338" y="237490"/>
                </a:lnTo>
                <a:lnTo>
                  <a:pt x="791209" y="285496"/>
                </a:lnTo>
                <a:lnTo>
                  <a:pt x="774064" y="331216"/>
                </a:lnTo>
                <a:lnTo>
                  <a:pt x="755268" y="374396"/>
                </a:lnTo>
                <a:lnTo>
                  <a:pt x="734440" y="413639"/>
                </a:lnTo>
                <a:lnTo>
                  <a:pt x="710818" y="448182"/>
                </a:lnTo>
                <a:lnTo>
                  <a:pt x="684276" y="477139"/>
                </a:lnTo>
                <a:lnTo>
                  <a:pt x="637031" y="508126"/>
                </a:lnTo>
                <a:lnTo>
                  <a:pt x="598551" y="520573"/>
                </a:lnTo>
                <a:lnTo>
                  <a:pt x="554863" y="527050"/>
                </a:lnTo>
                <a:lnTo>
                  <a:pt x="507745" y="528574"/>
                </a:lnTo>
                <a:lnTo>
                  <a:pt x="617068" y="528574"/>
                </a:lnTo>
                <a:lnTo>
                  <a:pt x="661034" y="510158"/>
                </a:lnTo>
                <a:lnTo>
                  <a:pt x="693165" y="486028"/>
                </a:lnTo>
                <a:lnTo>
                  <a:pt x="721105" y="455549"/>
                </a:lnTo>
                <a:lnTo>
                  <a:pt x="745489" y="419862"/>
                </a:lnTo>
                <a:lnTo>
                  <a:pt x="766826" y="379602"/>
                </a:lnTo>
                <a:lnTo>
                  <a:pt x="785876" y="335915"/>
                </a:lnTo>
                <a:lnTo>
                  <a:pt x="803275" y="289432"/>
                </a:lnTo>
                <a:lnTo>
                  <a:pt x="819403" y="241426"/>
                </a:lnTo>
                <a:lnTo>
                  <a:pt x="835025" y="192404"/>
                </a:lnTo>
                <a:lnTo>
                  <a:pt x="836040" y="189102"/>
                </a:lnTo>
                <a:lnTo>
                  <a:pt x="834136" y="185547"/>
                </a:lnTo>
                <a:lnTo>
                  <a:pt x="830833" y="184403"/>
                </a:lnTo>
                <a:lnTo>
                  <a:pt x="827531" y="183388"/>
                </a:lnTo>
                <a:close/>
              </a:path>
              <a:path w="836295" h="541654">
                <a:moveTo>
                  <a:pt x="83621" y="52958"/>
                </a:moveTo>
                <a:lnTo>
                  <a:pt x="54609" y="52958"/>
                </a:lnTo>
                <a:lnTo>
                  <a:pt x="57912" y="54101"/>
                </a:lnTo>
                <a:lnTo>
                  <a:pt x="61213" y="55118"/>
                </a:lnTo>
                <a:lnTo>
                  <a:pt x="62991" y="58800"/>
                </a:lnTo>
                <a:lnTo>
                  <a:pt x="61975" y="62102"/>
                </a:lnTo>
                <a:lnTo>
                  <a:pt x="57935" y="74225"/>
                </a:lnTo>
                <a:lnTo>
                  <a:pt x="87883" y="84454"/>
                </a:lnTo>
                <a:lnTo>
                  <a:pt x="83621" y="52958"/>
                </a:lnTo>
                <a:close/>
              </a:path>
              <a:path w="836295" h="541654">
                <a:moveTo>
                  <a:pt x="54609" y="52958"/>
                </a:moveTo>
                <a:lnTo>
                  <a:pt x="50926" y="54737"/>
                </a:lnTo>
                <a:lnTo>
                  <a:pt x="49911" y="58039"/>
                </a:lnTo>
                <a:lnTo>
                  <a:pt x="45875" y="70107"/>
                </a:lnTo>
                <a:lnTo>
                  <a:pt x="57935" y="74225"/>
                </a:lnTo>
                <a:lnTo>
                  <a:pt x="61975" y="62102"/>
                </a:lnTo>
                <a:lnTo>
                  <a:pt x="62991" y="58800"/>
                </a:lnTo>
                <a:lnTo>
                  <a:pt x="61213" y="55118"/>
                </a:lnTo>
                <a:lnTo>
                  <a:pt x="57912" y="54101"/>
                </a:lnTo>
                <a:lnTo>
                  <a:pt x="54609" y="52958"/>
                </a:lnTo>
                <a:close/>
              </a:path>
              <a:path w="836295" h="541654">
                <a:moveTo>
                  <a:pt x="76453" y="0"/>
                </a:moveTo>
                <a:lnTo>
                  <a:pt x="15748" y="59817"/>
                </a:lnTo>
                <a:lnTo>
                  <a:pt x="45875" y="70107"/>
                </a:lnTo>
                <a:lnTo>
                  <a:pt x="49911" y="58039"/>
                </a:lnTo>
                <a:lnTo>
                  <a:pt x="50926" y="54737"/>
                </a:lnTo>
                <a:lnTo>
                  <a:pt x="54609" y="52958"/>
                </a:lnTo>
                <a:lnTo>
                  <a:pt x="83621" y="52958"/>
                </a:lnTo>
                <a:lnTo>
                  <a:pt x="764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486271" y="3865879"/>
            <a:ext cx="836294" cy="541655"/>
          </a:xfrm>
          <a:custGeom>
            <a:avLst/>
            <a:gdLst/>
            <a:ahLst/>
            <a:cxnLst/>
            <a:rect l="l" t="t" r="r" b="b"/>
            <a:pathLst>
              <a:path w="836295" h="541654">
                <a:moveTo>
                  <a:pt x="45913" y="70120"/>
                </a:moveTo>
                <a:lnTo>
                  <a:pt x="28955" y="122427"/>
                </a:lnTo>
                <a:lnTo>
                  <a:pt x="15748" y="170560"/>
                </a:lnTo>
                <a:lnTo>
                  <a:pt x="6095" y="216661"/>
                </a:lnTo>
                <a:lnTo>
                  <a:pt x="634" y="260350"/>
                </a:lnTo>
                <a:lnTo>
                  <a:pt x="0" y="281050"/>
                </a:lnTo>
                <a:lnTo>
                  <a:pt x="762" y="300989"/>
                </a:lnTo>
                <a:lnTo>
                  <a:pt x="13715" y="355345"/>
                </a:lnTo>
                <a:lnTo>
                  <a:pt x="44830" y="400176"/>
                </a:lnTo>
                <a:lnTo>
                  <a:pt x="74422" y="425068"/>
                </a:lnTo>
                <a:lnTo>
                  <a:pt x="109347" y="446658"/>
                </a:lnTo>
                <a:lnTo>
                  <a:pt x="148208" y="465327"/>
                </a:lnTo>
                <a:lnTo>
                  <a:pt x="189483" y="481202"/>
                </a:lnTo>
                <a:lnTo>
                  <a:pt x="252856" y="500633"/>
                </a:lnTo>
                <a:lnTo>
                  <a:pt x="314832" y="515874"/>
                </a:lnTo>
                <a:lnTo>
                  <a:pt x="359918" y="525144"/>
                </a:lnTo>
                <a:lnTo>
                  <a:pt x="408050" y="533018"/>
                </a:lnTo>
                <a:lnTo>
                  <a:pt x="457834" y="538733"/>
                </a:lnTo>
                <a:lnTo>
                  <a:pt x="507873" y="541274"/>
                </a:lnTo>
                <a:lnTo>
                  <a:pt x="532383" y="541019"/>
                </a:lnTo>
                <a:lnTo>
                  <a:pt x="556386" y="539623"/>
                </a:lnTo>
                <a:lnTo>
                  <a:pt x="579627" y="536955"/>
                </a:lnTo>
                <a:lnTo>
                  <a:pt x="601852" y="532764"/>
                </a:lnTo>
                <a:lnTo>
                  <a:pt x="617406" y="528574"/>
                </a:lnTo>
                <a:lnTo>
                  <a:pt x="507746" y="528574"/>
                </a:lnTo>
                <a:lnTo>
                  <a:pt x="483361" y="527812"/>
                </a:lnTo>
                <a:lnTo>
                  <a:pt x="434212" y="523620"/>
                </a:lnTo>
                <a:lnTo>
                  <a:pt x="385572" y="516636"/>
                </a:lnTo>
                <a:lnTo>
                  <a:pt x="317500" y="503427"/>
                </a:lnTo>
                <a:lnTo>
                  <a:pt x="276732" y="493775"/>
                </a:lnTo>
                <a:lnTo>
                  <a:pt x="214249" y="475995"/>
                </a:lnTo>
                <a:lnTo>
                  <a:pt x="172974" y="461517"/>
                </a:lnTo>
                <a:lnTo>
                  <a:pt x="133603" y="444753"/>
                </a:lnTo>
                <a:lnTo>
                  <a:pt x="97662" y="425323"/>
                </a:lnTo>
                <a:lnTo>
                  <a:pt x="66675" y="403098"/>
                </a:lnTo>
                <a:lnTo>
                  <a:pt x="32384" y="364108"/>
                </a:lnTo>
                <a:lnTo>
                  <a:pt x="15620" y="317246"/>
                </a:lnTo>
                <a:lnTo>
                  <a:pt x="12700" y="280543"/>
                </a:lnTo>
                <a:lnTo>
                  <a:pt x="13334" y="260730"/>
                </a:lnTo>
                <a:lnTo>
                  <a:pt x="18669" y="218567"/>
                </a:lnTo>
                <a:lnTo>
                  <a:pt x="28194" y="173354"/>
                </a:lnTo>
                <a:lnTo>
                  <a:pt x="41275" y="125983"/>
                </a:lnTo>
                <a:lnTo>
                  <a:pt x="57935" y="74225"/>
                </a:lnTo>
                <a:lnTo>
                  <a:pt x="45913" y="70120"/>
                </a:lnTo>
                <a:close/>
              </a:path>
              <a:path w="836295" h="541654">
                <a:moveTo>
                  <a:pt x="827531" y="183387"/>
                </a:moveTo>
                <a:lnTo>
                  <a:pt x="823976" y="185293"/>
                </a:lnTo>
                <a:lnTo>
                  <a:pt x="822832" y="188595"/>
                </a:lnTo>
                <a:lnTo>
                  <a:pt x="807338" y="237489"/>
                </a:lnTo>
                <a:lnTo>
                  <a:pt x="791209" y="285369"/>
                </a:lnTo>
                <a:lnTo>
                  <a:pt x="774064" y="331342"/>
                </a:lnTo>
                <a:lnTo>
                  <a:pt x="755269" y="374395"/>
                </a:lnTo>
                <a:lnTo>
                  <a:pt x="734440" y="413638"/>
                </a:lnTo>
                <a:lnTo>
                  <a:pt x="710819" y="448182"/>
                </a:lnTo>
                <a:lnTo>
                  <a:pt x="684276" y="477138"/>
                </a:lnTo>
                <a:lnTo>
                  <a:pt x="637031" y="508126"/>
                </a:lnTo>
                <a:lnTo>
                  <a:pt x="598551" y="520445"/>
                </a:lnTo>
                <a:lnTo>
                  <a:pt x="554862" y="527050"/>
                </a:lnTo>
                <a:lnTo>
                  <a:pt x="507746" y="528574"/>
                </a:lnTo>
                <a:lnTo>
                  <a:pt x="617406" y="528574"/>
                </a:lnTo>
                <a:lnTo>
                  <a:pt x="661034" y="510158"/>
                </a:lnTo>
                <a:lnTo>
                  <a:pt x="693165" y="486155"/>
                </a:lnTo>
                <a:lnTo>
                  <a:pt x="721105" y="455675"/>
                </a:lnTo>
                <a:lnTo>
                  <a:pt x="745489" y="419862"/>
                </a:lnTo>
                <a:lnTo>
                  <a:pt x="766826" y="379602"/>
                </a:lnTo>
                <a:lnTo>
                  <a:pt x="785876" y="335914"/>
                </a:lnTo>
                <a:lnTo>
                  <a:pt x="803275" y="289432"/>
                </a:lnTo>
                <a:lnTo>
                  <a:pt x="819403" y="241300"/>
                </a:lnTo>
                <a:lnTo>
                  <a:pt x="835025" y="192404"/>
                </a:lnTo>
                <a:lnTo>
                  <a:pt x="836040" y="189102"/>
                </a:lnTo>
                <a:lnTo>
                  <a:pt x="834135" y="185547"/>
                </a:lnTo>
                <a:lnTo>
                  <a:pt x="830833" y="184530"/>
                </a:lnTo>
                <a:lnTo>
                  <a:pt x="827531" y="183387"/>
                </a:lnTo>
                <a:close/>
              </a:path>
              <a:path w="836295" h="541654">
                <a:moveTo>
                  <a:pt x="83621" y="52958"/>
                </a:moveTo>
                <a:lnTo>
                  <a:pt x="54609" y="52958"/>
                </a:lnTo>
                <a:lnTo>
                  <a:pt x="61213" y="55245"/>
                </a:lnTo>
                <a:lnTo>
                  <a:pt x="62992" y="58800"/>
                </a:lnTo>
                <a:lnTo>
                  <a:pt x="61975" y="62102"/>
                </a:lnTo>
                <a:lnTo>
                  <a:pt x="57935" y="74225"/>
                </a:lnTo>
                <a:lnTo>
                  <a:pt x="87883" y="84454"/>
                </a:lnTo>
                <a:lnTo>
                  <a:pt x="83621" y="52958"/>
                </a:lnTo>
                <a:close/>
              </a:path>
              <a:path w="836295" h="541654">
                <a:moveTo>
                  <a:pt x="54609" y="52958"/>
                </a:moveTo>
                <a:lnTo>
                  <a:pt x="50926" y="54736"/>
                </a:lnTo>
                <a:lnTo>
                  <a:pt x="49910" y="58165"/>
                </a:lnTo>
                <a:lnTo>
                  <a:pt x="45913" y="70120"/>
                </a:lnTo>
                <a:lnTo>
                  <a:pt x="57935" y="74225"/>
                </a:lnTo>
                <a:lnTo>
                  <a:pt x="61975" y="62102"/>
                </a:lnTo>
                <a:lnTo>
                  <a:pt x="62992" y="58800"/>
                </a:lnTo>
                <a:lnTo>
                  <a:pt x="61213" y="55245"/>
                </a:lnTo>
                <a:lnTo>
                  <a:pt x="54609" y="52958"/>
                </a:lnTo>
                <a:close/>
              </a:path>
              <a:path w="836295" h="541654">
                <a:moveTo>
                  <a:pt x="76453" y="0"/>
                </a:moveTo>
                <a:lnTo>
                  <a:pt x="15748" y="59817"/>
                </a:lnTo>
                <a:lnTo>
                  <a:pt x="45913" y="70120"/>
                </a:lnTo>
                <a:lnTo>
                  <a:pt x="49910" y="58165"/>
                </a:lnTo>
                <a:lnTo>
                  <a:pt x="50926" y="54736"/>
                </a:lnTo>
                <a:lnTo>
                  <a:pt x="54609" y="52958"/>
                </a:lnTo>
                <a:lnTo>
                  <a:pt x="83621" y="52958"/>
                </a:lnTo>
                <a:lnTo>
                  <a:pt x="764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5050916" y="3490086"/>
            <a:ext cx="30543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7936" sz="2100" spc="-7">
                <a:latin typeface="Calibri"/>
                <a:cs typeface="Calibri"/>
              </a:rPr>
              <a:t>M</a:t>
            </a:r>
            <a:r>
              <a:rPr dirty="0" sz="900" spc="-5">
                <a:latin typeface="Calibri"/>
                <a:cs typeface="Calibri"/>
              </a:rPr>
              <a:t>AB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281165" y="3575430"/>
            <a:ext cx="3092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7936" sz="2100" spc="-7">
                <a:latin typeface="Calibri"/>
                <a:cs typeface="Calibri"/>
              </a:rPr>
              <a:t>M</a:t>
            </a:r>
            <a:r>
              <a:rPr dirty="0" sz="900" spc="-5">
                <a:latin typeface="Calibri"/>
                <a:cs typeface="Calibri"/>
              </a:rPr>
              <a:t>DC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4298950" y="3032759"/>
            <a:ext cx="615950" cy="76200"/>
          </a:xfrm>
          <a:custGeom>
            <a:avLst/>
            <a:gdLst/>
            <a:ahLst/>
            <a:cxnLst/>
            <a:rect l="l" t="t" r="r" b="b"/>
            <a:pathLst>
              <a:path w="615950" h="76200">
                <a:moveTo>
                  <a:pt x="539750" y="0"/>
                </a:moveTo>
                <a:lnTo>
                  <a:pt x="539750" y="76200"/>
                </a:lnTo>
                <a:lnTo>
                  <a:pt x="603250" y="44450"/>
                </a:lnTo>
                <a:lnTo>
                  <a:pt x="556005" y="44450"/>
                </a:lnTo>
                <a:lnTo>
                  <a:pt x="558800" y="41655"/>
                </a:lnTo>
                <a:lnTo>
                  <a:pt x="558800" y="34544"/>
                </a:lnTo>
                <a:lnTo>
                  <a:pt x="556005" y="31750"/>
                </a:lnTo>
                <a:lnTo>
                  <a:pt x="603250" y="31750"/>
                </a:lnTo>
                <a:lnTo>
                  <a:pt x="539750" y="0"/>
                </a:lnTo>
                <a:close/>
              </a:path>
              <a:path w="615950" h="76200">
                <a:moveTo>
                  <a:pt x="539750" y="31750"/>
                </a:moveTo>
                <a:lnTo>
                  <a:pt x="2794" y="31750"/>
                </a:lnTo>
                <a:lnTo>
                  <a:pt x="0" y="34544"/>
                </a:lnTo>
                <a:lnTo>
                  <a:pt x="0" y="41655"/>
                </a:lnTo>
                <a:lnTo>
                  <a:pt x="2794" y="44450"/>
                </a:lnTo>
                <a:lnTo>
                  <a:pt x="539750" y="44450"/>
                </a:lnTo>
                <a:lnTo>
                  <a:pt x="539750" y="31750"/>
                </a:lnTo>
                <a:close/>
              </a:path>
              <a:path w="615950" h="76200">
                <a:moveTo>
                  <a:pt x="603250" y="31750"/>
                </a:moveTo>
                <a:lnTo>
                  <a:pt x="556005" y="31750"/>
                </a:lnTo>
                <a:lnTo>
                  <a:pt x="558800" y="34544"/>
                </a:lnTo>
                <a:lnTo>
                  <a:pt x="558800" y="41655"/>
                </a:lnTo>
                <a:lnTo>
                  <a:pt x="556005" y="44450"/>
                </a:lnTo>
                <a:lnTo>
                  <a:pt x="603250" y="44450"/>
                </a:lnTo>
                <a:lnTo>
                  <a:pt x="615950" y="38100"/>
                </a:lnTo>
                <a:lnTo>
                  <a:pt x="6032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984875" y="4070984"/>
            <a:ext cx="615950" cy="76200"/>
          </a:xfrm>
          <a:custGeom>
            <a:avLst/>
            <a:gdLst/>
            <a:ahLst/>
            <a:cxnLst/>
            <a:rect l="l" t="t" r="r" b="b"/>
            <a:pathLst>
              <a:path w="615950" h="76200">
                <a:moveTo>
                  <a:pt x="539750" y="0"/>
                </a:moveTo>
                <a:lnTo>
                  <a:pt x="539750" y="76200"/>
                </a:lnTo>
                <a:lnTo>
                  <a:pt x="603250" y="44450"/>
                </a:lnTo>
                <a:lnTo>
                  <a:pt x="556005" y="44450"/>
                </a:lnTo>
                <a:lnTo>
                  <a:pt x="558800" y="41655"/>
                </a:lnTo>
                <a:lnTo>
                  <a:pt x="558800" y="34544"/>
                </a:lnTo>
                <a:lnTo>
                  <a:pt x="556005" y="31750"/>
                </a:lnTo>
                <a:lnTo>
                  <a:pt x="603250" y="31750"/>
                </a:lnTo>
                <a:lnTo>
                  <a:pt x="539750" y="0"/>
                </a:lnTo>
                <a:close/>
              </a:path>
              <a:path w="615950" h="76200">
                <a:moveTo>
                  <a:pt x="539750" y="31750"/>
                </a:moveTo>
                <a:lnTo>
                  <a:pt x="2794" y="31750"/>
                </a:lnTo>
                <a:lnTo>
                  <a:pt x="0" y="34544"/>
                </a:lnTo>
                <a:lnTo>
                  <a:pt x="0" y="41655"/>
                </a:lnTo>
                <a:lnTo>
                  <a:pt x="2794" y="44450"/>
                </a:lnTo>
                <a:lnTo>
                  <a:pt x="539750" y="44450"/>
                </a:lnTo>
                <a:lnTo>
                  <a:pt x="539750" y="31750"/>
                </a:lnTo>
                <a:close/>
              </a:path>
              <a:path w="615950" h="76200">
                <a:moveTo>
                  <a:pt x="603250" y="31750"/>
                </a:moveTo>
                <a:lnTo>
                  <a:pt x="556005" y="31750"/>
                </a:lnTo>
                <a:lnTo>
                  <a:pt x="558800" y="34544"/>
                </a:lnTo>
                <a:lnTo>
                  <a:pt x="558800" y="41655"/>
                </a:lnTo>
                <a:lnTo>
                  <a:pt x="556005" y="44450"/>
                </a:lnTo>
                <a:lnTo>
                  <a:pt x="603250" y="44450"/>
                </a:lnTo>
                <a:lnTo>
                  <a:pt x="615950" y="38100"/>
                </a:lnTo>
                <a:lnTo>
                  <a:pt x="60325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4337684" y="2863342"/>
            <a:ext cx="1924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V</a:t>
            </a:r>
            <a:r>
              <a:rPr dirty="0" baseline="-12345" sz="1350">
                <a:latin typeface="Calibri"/>
                <a:cs typeface="Calibri"/>
              </a:rPr>
              <a:t>A</a:t>
            </a:r>
            <a:endParaRPr baseline="-12345" sz="1350">
              <a:latin typeface="Calibri"/>
              <a:cs typeface="Calibri"/>
            </a:endParaRPr>
          </a:p>
        </p:txBody>
      </p:sp>
      <p:sp>
        <p:nvSpPr>
          <p:cNvPr id="41" name="object 4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42" name="object 4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  <p:sp>
        <p:nvSpPr>
          <p:cNvPr id="40" name="object 40"/>
          <p:cNvSpPr txBox="1"/>
          <p:nvPr/>
        </p:nvSpPr>
        <p:spPr>
          <a:xfrm>
            <a:off x="5959602" y="3883278"/>
            <a:ext cx="1968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V</a:t>
            </a:r>
            <a:r>
              <a:rPr dirty="0" baseline="-12345" sz="1350">
                <a:latin typeface="Calibri"/>
                <a:cs typeface="Calibri"/>
              </a:rPr>
              <a:t>D</a:t>
            </a:r>
            <a:endParaRPr baseline="-12345" sz="13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27736" y="362942"/>
            <a:ext cx="6709409" cy="1039494"/>
          </a:xfrm>
          <a:prstGeom prst="rect">
            <a:avLst/>
          </a:prstGeom>
        </p:spPr>
        <p:txBody>
          <a:bodyPr wrap="square" lIns="0" tIns="768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 marL="29209">
              <a:lnSpc>
                <a:spcPct val="100000"/>
              </a:lnSpc>
              <a:spcBef>
                <a:spcPts val="450"/>
              </a:spcBef>
            </a:pPr>
            <a:r>
              <a:rPr dirty="0" sz="1400" spc="-5">
                <a:latin typeface="Times New Roman"/>
                <a:cs typeface="Times New Roman"/>
              </a:rPr>
              <a:t>c-symmetric beam </a:t>
            </a:r>
            <a:r>
              <a:rPr dirty="0" sz="1400">
                <a:latin typeface="Times New Roman"/>
                <a:cs typeface="Times New Roman"/>
              </a:rPr>
              <a:t>and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loading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00">
              <a:latin typeface="Times New Roman"/>
              <a:cs typeface="Times New Roman"/>
            </a:endParaRPr>
          </a:p>
          <a:p>
            <a:pPr marL="29209">
              <a:lnSpc>
                <a:spcPct val="100000"/>
              </a:lnSpc>
            </a:pPr>
            <a:r>
              <a:rPr dirty="0" sz="1400">
                <a:latin typeface="Times New Roman"/>
                <a:cs typeface="Times New Roman"/>
              </a:rPr>
              <a:t>M</a:t>
            </a:r>
            <a:r>
              <a:rPr dirty="0" baseline="-12345" sz="1350">
                <a:latin typeface="Times New Roman"/>
                <a:cs typeface="Times New Roman"/>
              </a:rPr>
              <a:t>AB</a:t>
            </a:r>
            <a:r>
              <a:rPr dirty="0" sz="1400">
                <a:latin typeface="Times New Roman"/>
                <a:cs typeface="Times New Roman"/>
              </a:rPr>
              <a:t>=-M</a:t>
            </a:r>
            <a:r>
              <a:rPr dirty="0" baseline="-12345" sz="1350">
                <a:latin typeface="Times New Roman"/>
                <a:cs typeface="Times New Roman"/>
              </a:rPr>
              <a:t>BA</a:t>
            </a:r>
            <a:endParaRPr baseline="-12345" sz="13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1602994"/>
            <a:ext cx="19761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ϴ</a:t>
            </a:r>
            <a:r>
              <a:rPr dirty="0" baseline="-12345" sz="1350" spc="-7">
                <a:latin typeface="Times New Roman"/>
                <a:cs typeface="Times New Roman"/>
              </a:rPr>
              <a:t>B</a:t>
            </a:r>
            <a:r>
              <a:rPr dirty="0" sz="1400" spc="-5">
                <a:latin typeface="Times New Roman"/>
                <a:cs typeface="Times New Roman"/>
              </a:rPr>
              <a:t>=- </a:t>
            </a:r>
            <a:r>
              <a:rPr dirty="0" sz="1400">
                <a:latin typeface="Calibri"/>
                <a:cs typeface="Calibri"/>
              </a:rPr>
              <a:t>ϴ</a:t>
            </a:r>
            <a:r>
              <a:rPr dirty="0" baseline="-12345" sz="1350">
                <a:latin typeface="Times New Roman"/>
                <a:cs typeface="Times New Roman"/>
              </a:rPr>
              <a:t>A </a:t>
            </a:r>
            <a:r>
              <a:rPr dirty="0" sz="1400">
                <a:latin typeface="Times New Roman"/>
                <a:cs typeface="Times New Roman"/>
              </a:rPr>
              <a:t>(due </a:t>
            </a:r>
            <a:r>
              <a:rPr dirty="0" sz="1400" spc="-5">
                <a:latin typeface="Times New Roman"/>
                <a:cs typeface="Times New Roman"/>
              </a:rPr>
              <a:t>to</a:t>
            </a:r>
            <a:r>
              <a:rPr dirty="0" sz="1400" spc="-20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symmetry)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003096" y="2306065"/>
            <a:ext cx="281940" cy="0"/>
          </a:xfrm>
          <a:custGeom>
            <a:avLst/>
            <a:gdLst/>
            <a:ahLst/>
            <a:cxnLst/>
            <a:rect l="l" t="t" r="r" b="b"/>
            <a:pathLst>
              <a:path w="281940" h="0">
                <a:moveTo>
                  <a:pt x="0" y="0"/>
                </a:moveTo>
                <a:lnTo>
                  <a:pt x="2819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577087" y="2253741"/>
            <a:ext cx="14922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995680" algn="l"/>
                <a:tab pos="1393190" algn="l"/>
              </a:tabLst>
            </a:pPr>
            <a:r>
              <a:rPr dirty="0" sz="1000" spc="445">
                <a:latin typeface="Cambria Math"/>
                <a:cs typeface="Cambria Math"/>
              </a:rPr>
              <a:t>  </a:t>
            </a:r>
            <a:r>
              <a:rPr dirty="0" sz="1000" spc="445">
                <a:latin typeface="Cambria Math"/>
                <a:cs typeface="Cambria Math"/>
              </a:rPr>
              <a:t>	</a:t>
            </a: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434">
                <a:latin typeface="Cambria Math"/>
                <a:cs typeface="Cambria Math"/>
              </a:rPr>
              <a:t>	</a:t>
            </a:r>
            <a:r>
              <a:rPr dirty="0" sz="1000" spc="4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373122" y="2306065"/>
            <a:ext cx="282575" cy="0"/>
          </a:xfrm>
          <a:custGeom>
            <a:avLst/>
            <a:gdLst/>
            <a:ahLst/>
            <a:cxnLst/>
            <a:rect l="l" t="t" r="r" b="b"/>
            <a:pathLst>
              <a:path w="282575" h="0">
                <a:moveTo>
                  <a:pt x="0" y="0"/>
                </a:moveTo>
                <a:lnTo>
                  <a:pt x="28224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44500" y="2165349"/>
            <a:ext cx="28511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75285" algn="l"/>
                <a:tab pos="2496820" algn="l"/>
              </a:tabLst>
            </a:pP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</a:t>
            </a:r>
            <a:r>
              <a:rPr dirty="0" baseline="41666" sz="2100" spc="585">
                <a:latin typeface="Cambria Math"/>
                <a:cs typeface="Cambria Math"/>
              </a:rPr>
              <a:t> </a:t>
            </a:r>
            <a:r>
              <a:rPr dirty="0" baseline="41666" sz="2100" spc="592">
                <a:latin typeface="Cambria Math"/>
                <a:cs typeface="Cambria Math"/>
              </a:rPr>
              <a:t> </a:t>
            </a:r>
            <a:r>
              <a:rPr dirty="0" baseline="41666" sz="2100" spc="-7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              </a:t>
            </a:r>
            <a:r>
              <a:rPr dirty="0" sz="1400" spc="22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41666" sz="2100" spc="705">
                <a:latin typeface="Cambria Math"/>
                <a:cs typeface="Cambria Math"/>
              </a:rPr>
              <a:t> </a:t>
            </a:r>
            <a:r>
              <a:rPr dirty="0" baseline="41666" sz="2100" spc="585">
                <a:latin typeface="Cambria Math"/>
                <a:cs typeface="Cambria Math"/>
              </a:rPr>
              <a:t> </a:t>
            </a:r>
            <a:r>
              <a:rPr dirty="0" baseline="41666" sz="2100" spc="592">
                <a:latin typeface="Cambria Math"/>
                <a:cs typeface="Cambria Math"/>
              </a:rPr>
              <a:t> </a:t>
            </a:r>
            <a:r>
              <a:rPr dirty="0" baseline="41666" sz="2100" spc="-75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6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57042" y="2253741"/>
            <a:ext cx="6858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02920" algn="l"/>
              </a:tabLst>
            </a:pP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434">
                <a:latin typeface="Cambria Math"/>
                <a:cs typeface="Cambria Math"/>
              </a:rPr>
              <a:t>	</a:t>
            </a:r>
            <a:r>
              <a:rPr dirty="0" sz="1000" spc="44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477895" y="2029713"/>
            <a:ext cx="4851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81836" y="2284221"/>
            <a:ext cx="278955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383030" algn="l"/>
                <a:tab pos="2680970" algn="l"/>
              </a:tabLst>
            </a:pP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	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	</a:t>
            </a: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671951" y="2306065"/>
            <a:ext cx="281940" cy="0"/>
          </a:xfrm>
          <a:custGeom>
            <a:avLst/>
            <a:gdLst/>
            <a:ahLst/>
            <a:cxnLst/>
            <a:rect l="l" t="t" r="r" b="b"/>
            <a:pathLst>
              <a:path w="281939" h="0">
                <a:moveTo>
                  <a:pt x="0" y="0"/>
                </a:moveTo>
                <a:lnTo>
                  <a:pt x="2819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715772" y="2678937"/>
            <a:ext cx="33820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d-Symmetric beam </a:t>
            </a:r>
            <a:r>
              <a:rPr dirty="0" sz="140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antisymmetric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loading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44500" y="4537074"/>
            <a:ext cx="2226945" cy="6540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7936" sz="2100">
                <a:latin typeface="Times New Roman"/>
                <a:cs typeface="Times New Roman"/>
              </a:rPr>
              <a:t>M</a:t>
            </a:r>
            <a:r>
              <a:rPr dirty="0" sz="900">
                <a:latin typeface="Times New Roman"/>
                <a:cs typeface="Times New Roman"/>
              </a:rPr>
              <a:t>AB</a:t>
            </a:r>
            <a:r>
              <a:rPr dirty="0" baseline="7936" sz="2100">
                <a:latin typeface="Times New Roman"/>
                <a:cs typeface="Times New Roman"/>
              </a:rPr>
              <a:t>=M</a:t>
            </a:r>
            <a:r>
              <a:rPr dirty="0" sz="900">
                <a:latin typeface="Times New Roman"/>
                <a:cs typeface="Times New Roman"/>
              </a:rPr>
              <a:t>BA</a:t>
            </a: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Calibri"/>
                <a:cs typeface="Calibri"/>
              </a:rPr>
              <a:t>ϴ</a:t>
            </a:r>
            <a:r>
              <a:rPr dirty="0" baseline="-12345" sz="1350" spc="-7">
                <a:latin typeface="Times New Roman"/>
                <a:cs typeface="Times New Roman"/>
              </a:rPr>
              <a:t>B</a:t>
            </a:r>
            <a:r>
              <a:rPr dirty="0" sz="1400" spc="-5">
                <a:latin typeface="Times New Roman"/>
                <a:cs typeface="Times New Roman"/>
              </a:rPr>
              <a:t>= </a:t>
            </a:r>
            <a:r>
              <a:rPr dirty="0" sz="1400">
                <a:latin typeface="Calibri"/>
                <a:cs typeface="Calibri"/>
              </a:rPr>
              <a:t>ϴ</a:t>
            </a:r>
            <a:r>
              <a:rPr dirty="0" baseline="-12345" sz="1350">
                <a:latin typeface="Times New Roman"/>
                <a:cs typeface="Times New Roman"/>
              </a:rPr>
              <a:t>A </a:t>
            </a:r>
            <a:r>
              <a:rPr dirty="0" sz="1400">
                <a:latin typeface="Times New Roman"/>
                <a:cs typeface="Times New Roman"/>
              </a:rPr>
              <a:t>(due </a:t>
            </a:r>
            <a:r>
              <a:rPr dirty="0" sz="1400" spc="-5">
                <a:latin typeface="Times New Roman"/>
                <a:cs typeface="Times New Roman"/>
              </a:rPr>
              <a:t>to anti</a:t>
            </a:r>
            <a:r>
              <a:rPr dirty="0" sz="1400" spc="-1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symmetry)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003096" y="5654928"/>
            <a:ext cx="281940" cy="0"/>
          </a:xfrm>
          <a:custGeom>
            <a:avLst/>
            <a:gdLst/>
            <a:ahLst/>
            <a:cxnLst/>
            <a:rect l="l" t="t" r="r" b="b"/>
            <a:pathLst>
              <a:path w="281940" h="0">
                <a:moveTo>
                  <a:pt x="0" y="0"/>
                </a:moveTo>
                <a:lnTo>
                  <a:pt x="2819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577087" y="5602604"/>
            <a:ext cx="14922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995680" algn="l"/>
                <a:tab pos="1393190" algn="l"/>
              </a:tabLst>
            </a:pPr>
            <a:r>
              <a:rPr dirty="0" sz="1000" spc="445">
                <a:latin typeface="Cambria Math"/>
                <a:cs typeface="Cambria Math"/>
              </a:rPr>
              <a:t>  </a:t>
            </a:r>
            <a:r>
              <a:rPr dirty="0" sz="1000" spc="445">
                <a:latin typeface="Cambria Math"/>
                <a:cs typeface="Cambria Math"/>
              </a:rPr>
              <a:t>	</a:t>
            </a: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434">
                <a:latin typeface="Cambria Math"/>
                <a:cs typeface="Cambria Math"/>
              </a:rPr>
              <a:t>	</a:t>
            </a:r>
            <a:r>
              <a:rPr dirty="0" sz="1000" spc="4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81836" y="5633084"/>
            <a:ext cx="149098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383030" algn="l"/>
              </a:tabLst>
            </a:pP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	</a:t>
            </a: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373122" y="5654928"/>
            <a:ext cx="282575" cy="0"/>
          </a:xfrm>
          <a:custGeom>
            <a:avLst/>
            <a:gdLst/>
            <a:ahLst/>
            <a:cxnLst/>
            <a:rect l="l" t="t" r="r" b="b"/>
            <a:pathLst>
              <a:path w="282575" h="0">
                <a:moveTo>
                  <a:pt x="0" y="0"/>
                </a:moveTo>
                <a:lnTo>
                  <a:pt x="28224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757042" y="5602604"/>
            <a:ext cx="10922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34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44500" y="5514212"/>
            <a:ext cx="28511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75285" algn="l"/>
                <a:tab pos="2496820" algn="l"/>
              </a:tabLst>
            </a:pP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</a:t>
            </a:r>
            <a:r>
              <a:rPr dirty="0" baseline="41666" sz="2100" spc="585">
                <a:latin typeface="Cambria Math"/>
                <a:cs typeface="Cambria Math"/>
              </a:rPr>
              <a:t> </a:t>
            </a:r>
            <a:r>
              <a:rPr dirty="0" baseline="41666" sz="2100" spc="592">
                <a:latin typeface="Cambria Math"/>
                <a:cs typeface="Cambria Math"/>
              </a:rPr>
              <a:t> </a:t>
            </a:r>
            <a:r>
              <a:rPr dirty="0" baseline="41666" sz="2100" spc="-7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(</a:t>
            </a:r>
            <a:r>
              <a:rPr dirty="0" sz="1400" spc="5">
                <a:latin typeface="Cambria Math"/>
                <a:cs typeface="Cambria Math"/>
              </a:rPr>
              <a:t>               </a:t>
            </a:r>
            <a:r>
              <a:rPr dirty="0" sz="1400" spc="22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41666" sz="2100" spc="705">
                <a:latin typeface="Cambria Math"/>
                <a:cs typeface="Cambria Math"/>
              </a:rPr>
              <a:t> </a:t>
            </a:r>
            <a:r>
              <a:rPr dirty="0" baseline="41666" sz="2100" spc="585">
                <a:latin typeface="Cambria Math"/>
                <a:cs typeface="Cambria Math"/>
              </a:rPr>
              <a:t> </a:t>
            </a:r>
            <a:r>
              <a:rPr dirty="0" baseline="41666" sz="2100" spc="592">
                <a:latin typeface="Cambria Math"/>
                <a:cs typeface="Cambria Math"/>
              </a:rPr>
              <a:t> </a:t>
            </a:r>
            <a:r>
              <a:rPr dirty="0" baseline="41666" sz="2100" spc="-75">
                <a:latin typeface="Cambria Math"/>
                <a:cs typeface="Cambria Math"/>
              </a:rPr>
              <a:t> </a:t>
            </a:r>
            <a:r>
              <a:rPr dirty="0" sz="1400" spc="4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6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247770" y="5602604"/>
            <a:ext cx="1955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4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477895" y="5378576"/>
            <a:ext cx="48514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750690" y="5633084"/>
            <a:ext cx="1206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671951" y="5654928"/>
            <a:ext cx="281940" cy="0"/>
          </a:xfrm>
          <a:custGeom>
            <a:avLst/>
            <a:gdLst/>
            <a:ahLst/>
            <a:cxnLst/>
            <a:rect l="l" t="t" r="r" b="b"/>
            <a:pathLst>
              <a:path w="281939" h="0">
                <a:moveTo>
                  <a:pt x="0" y="0"/>
                </a:moveTo>
                <a:lnTo>
                  <a:pt x="2819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910012" y="1433512"/>
            <a:ext cx="171450" cy="1809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28" name="object 28"/>
          <p:cNvGraphicFramePr>
            <a:graphicFrameLocks noGrp="1"/>
          </p:cNvGraphicFramePr>
          <p:nvPr/>
        </p:nvGraphicFramePr>
        <p:xfrm>
          <a:off x="3986212" y="1180782"/>
          <a:ext cx="2710180" cy="2432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6775"/>
                <a:gridCol w="962025"/>
                <a:gridCol w="866775"/>
              </a:tblGrid>
              <a:tr h="1428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D0D0D"/>
                    </a:solidFill>
                  </a:tcPr>
                </a:tc>
              </a:tr>
              <a:tr h="908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29" name="object 29"/>
          <p:cNvSpPr/>
          <p:nvPr/>
        </p:nvSpPr>
        <p:spPr>
          <a:xfrm>
            <a:off x="3838575" y="1609724"/>
            <a:ext cx="333375" cy="908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838575" y="1609724"/>
            <a:ext cx="333375" cy="90805"/>
          </a:xfrm>
          <a:custGeom>
            <a:avLst/>
            <a:gdLst/>
            <a:ahLst/>
            <a:cxnLst/>
            <a:rect l="l" t="t" r="r" b="b"/>
            <a:pathLst>
              <a:path w="333375" h="90805">
                <a:moveTo>
                  <a:pt x="0" y="90804"/>
                </a:moveTo>
                <a:lnTo>
                  <a:pt x="333375" y="90804"/>
                </a:lnTo>
                <a:lnTo>
                  <a:pt x="3333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596062" y="1433512"/>
            <a:ext cx="171450" cy="1809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6524625" y="1609724"/>
            <a:ext cx="333375" cy="908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6524625" y="1609724"/>
            <a:ext cx="333375" cy="90805"/>
          </a:xfrm>
          <a:custGeom>
            <a:avLst/>
            <a:gdLst/>
            <a:ahLst/>
            <a:cxnLst/>
            <a:rect l="l" t="t" r="r" b="b"/>
            <a:pathLst>
              <a:path w="333375" h="90805">
                <a:moveTo>
                  <a:pt x="0" y="90804"/>
                </a:moveTo>
                <a:lnTo>
                  <a:pt x="333375" y="90804"/>
                </a:lnTo>
                <a:lnTo>
                  <a:pt x="3333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795837" y="1433512"/>
            <a:ext cx="171450" cy="1809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724400" y="1609724"/>
            <a:ext cx="333375" cy="908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724400" y="1609724"/>
            <a:ext cx="333375" cy="90805"/>
          </a:xfrm>
          <a:custGeom>
            <a:avLst/>
            <a:gdLst/>
            <a:ahLst/>
            <a:cxnLst/>
            <a:rect l="l" t="t" r="r" b="b"/>
            <a:pathLst>
              <a:path w="333375" h="90805">
                <a:moveTo>
                  <a:pt x="0" y="90804"/>
                </a:moveTo>
                <a:lnTo>
                  <a:pt x="333375" y="90804"/>
                </a:lnTo>
                <a:lnTo>
                  <a:pt x="3333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767387" y="1433512"/>
            <a:ext cx="171450" cy="1809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695950" y="1609724"/>
            <a:ext cx="333375" cy="9080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5695950" y="1609724"/>
            <a:ext cx="333375" cy="90805"/>
          </a:xfrm>
          <a:custGeom>
            <a:avLst/>
            <a:gdLst/>
            <a:ahLst/>
            <a:cxnLst/>
            <a:rect l="l" t="t" r="r" b="b"/>
            <a:pathLst>
              <a:path w="333375" h="90805">
                <a:moveTo>
                  <a:pt x="0" y="90804"/>
                </a:moveTo>
                <a:lnTo>
                  <a:pt x="333375" y="90804"/>
                </a:lnTo>
                <a:lnTo>
                  <a:pt x="3333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4651628" y="1378965"/>
            <a:ext cx="1289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031229" y="1444497"/>
            <a:ext cx="1225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357240" y="1354582"/>
            <a:ext cx="1009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4143375" y="3385819"/>
            <a:ext cx="2695575" cy="90805"/>
          </a:xfrm>
          <a:custGeom>
            <a:avLst/>
            <a:gdLst/>
            <a:ahLst/>
            <a:cxnLst/>
            <a:rect l="l" t="t" r="r" b="b"/>
            <a:pathLst>
              <a:path w="2695575" h="90804">
                <a:moveTo>
                  <a:pt x="0" y="90804"/>
                </a:moveTo>
                <a:lnTo>
                  <a:pt x="2695575" y="90804"/>
                </a:lnTo>
                <a:lnTo>
                  <a:pt x="26955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062412" y="3490912"/>
            <a:ext cx="171450" cy="1809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990975" y="3667124"/>
            <a:ext cx="333375" cy="9080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3990975" y="3667124"/>
            <a:ext cx="333375" cy="90805"/>
          </a:xfrm>
          <a:custGeom>
            <a:avLst/>
            <a:gdLst/>
            <a:ahLst/>
            <a:cxnLst/>
            <a:rect l="l" t="t" r="r" b="b"/>
            <a:pathLst>
              <a:path w="333375" h="90804">
                <a:moveTo>
                  <a:pt x="0" y="90804"/>
                </a:moveTo>
                <a:lnTo>
                  <a:pt x="333375" y="90804"/>
                </a:lnTo>
                <a:lnTo>
                  <a:pt x="3333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6748462" y="3490912"/>
            <a:ext cx="171450" cy="1809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6677025" y="3667124"/>
            <a:ext cx="333375" cy="9080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6677025" y="3667124"/>
            <a:ext cx="333375" cy="90805"/>
          </a:xfrm>
          <a:custGeom>
            <a:avLst/>
            <a:gdLst/>
            <a:ahLst/>
            <a:cxnLst/>
            <a:rect l="l" t="t" r="r" b="b"/>
            <a:pathLst>
              <a:path w="333375" h="90804">
                <a:moveTo>
                  <a:pt x="0" y="90804"/>
                </a:moveTo>
                <a:lnTo>
                  <a:pt x="333375" y="90804"/>
                </a:lnTo>
                <a:lnTo>
                  <a:pt x="3333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4948237" y="3490912"/>
            <a:ext cx="171450" cy="1809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4876800" y="3667124"/>
            <a:ext cx="333375" cy="9080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4876800" y="3667124"/>
            <a:ext cx="333375" cy="90805"/>
          </a:xfrm>
          <a:custGeom>
            <a:avLst/>
            <a:gdLst/>
            <a:ahLst/>
            <a:cxnLst/>
            <a:rect l="l" t="t" r="r" b="b"/>
            <a:pathLst>
              <a:path w="333375" h="90804">
                <a:moveTo>
                  <a:pt x="0" y="90804"/>
                </a:moveTo>
                <a:lnTo>
                  <a:pt x="333375" y="90804"/>
                </a:lnTo>
                <a:lnTo>
                  <a:pt x="3333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5919787" y="3490912"/>
            <a:ext cx="171450" cy="1809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5848350" y="3667124"/>
            <a:ext cx="333375" cy="9080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5848350" y="3667124"/>
            <a:ext cx="333375" cy="90805"/>
          </a:xfrm>
          <a:custGeom>
            <a:avLst/>
            <a:gdLst/>
            <a:ahLst/>
            <a:cxnLst/>
            <a:rect l="l" t="t" r="r" b="b"/>
            <a:pathLst>
              <a:path w="333375" h="90804">
                <a:moveTo>
                  <a:pt x="0" y="90804"/>
                </a:moveTo>
                <a:lnTo>
                  <a:pt x="333375" y="90804"/>
                </a:lnTo>
                <a:lnTo>
                  <a:pt x="3333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4804028" y="3436746"/>
            <a:ext cx="1289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183629" y="3502278"/>
            <a:ext cx="1225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509640" y="3412362"/>
            <a:ext cx="1009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4505325" y="3051174"/>
            <a:ext cx="76200" cy="334645"/>
          </a:xfrm>
          <a:custGeom>
            <a:avLst/>
            <a:gdLst/>
            <a:ahLst/>
            <a:cxnLst/>
            <a:rect l="l" t="t" r="r" b="b"/>
            <a:pathLst>
              <a:path w="76200" h="334645">
                <a:moveTo>
                  <a:pt x="31750" y="258444"/>
                </a:moveTo>
                <a:lnTo>
                  <a:pt x="0" y="258444"/>
                </a:lnTo>
                <a:lnTo>
                  <a:pt x="38100" y="334644"/>
                </a:lnTo>
                <a:lnTo>
                  <a:pt x="66675" y="277494"/>
                </a:lnTo>
                <a:lnTo>
                  <a:pt x="34544" y="277494"/>
                </a:lnTo>
                <a:lnTo>
                  <a:pt x="31750" y="274700"/>
                </a:lnTo>
                <a:lnTo>
                  <a:pt x="31750" y="258444"/>
                </a:lnTo>
                <a:close/>
              </a:path>
              <a:path w="76200" h="334645">
                <a:moveTo>
                  <a:pt x="41655" y="0"/>
                </a:moveTo>
                <a:lnTo>
                  <a:pt x="34544" y="0"/>
                </a:lnTo>
                <a:lnTo>
                  <a:pt x="31750" y="2793"/>
                </a:lnTo>
                <a:lnTo>
                  <a:pt x="31750" y="274700"/>
                </a:lnTo>
                <a:lnTo>
                  <a:pt x="34544" y="277494"/>
                </a:lnTo>
                <a:lnTo>
                  <a:pt x="41655" y="277494"/>
                </a:lnTo>
                <a:lnTo>
                  <a:pt x="44450" y="274700"/>
                </a:lnTo>
                <a:lnTo>
                  <a:pt x="44450" y="2793"/>
                </a:lnTo>
                <a:lnTo>
                  <a:pt x="41655" y="0"/>
                </a:lnTo>
                <a:close/>
              </a:path>
              <a:path w="76200" h="334645">
                <a:moveTo>
                  <a:pt x="76200" y="258444"/>
                </a:moveTo>
                <a:lnTo>
                  <a:pt x="44450" y="258444"/>
                </a:lnTo>
                <a:lnTo>
                  <a:pt x="44450" y="274700"/>
                </a:lnTo>
                <a:lnTo>
                  <a:pt x="41655" y="277494"/>
                </a:lnTo>
                <a:lnTo>
                  <a:pt x="66675" y="277494"/>
                </a:lnTo>
                <a:lnTo>
                  <a:pt x="76200" y="2584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6381750" y="3057524"/>
            <a:ext cx="76200" cy="334645"/>
          </a:xfrm>
          <a:custGeom>
            <a:avLst/>
            <a:gdLst/>
            <a:ahLst/>
            <a:cxnLst/>
            <a:rect l="l" t="t" r="r" b="b"/>
            <a:pathLst>
              <a:path w="76200" h="334645">
                <a:moveTo>
                  <a:pt x="41655" y="57150"/>
                </a:moveTo>
                <a:lnTo>
                  <a:pt x="34544" y="57150"/>
                </a:lnTo>
                <a:lnTo>
                  <a:pt x="31750" y="59943"/>
                </a:lnTo>
                <a:lnTo>
                  <a:pt x="31750" y="331850"/>
                </a:lnTo>
                <a:lnTo>
                  <a:pt x="34544" y="334644"/>
                </a:lnTo>
                <a:lnTo>
                  <a:pt x="41655" y="334644"/>
                </a:lnTo>
                <a:lnTo>
                  <a:pt x="44450" y="331850"/>
                </a:lnTo>
                <a:lnTo>
                  <a:pt x="44450" y="59943"/>
                </a:lnTo>
                <a:lnTo>
                  <a:pt x="41655" y="57150"/>
                </a:lnTo>
                <a:close/>
              </a:path>
              <a:path w="76200" h="334645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3"/>
                </a:lnTo>
                <a:lnTo>
                  <a:pt x="34544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334645">
                <a:moveTo>
                  <a:pt x="66675" y="57150"/>
                </a:moveTo>
                <a:lnTo>
                  <a:pt x="41655" y="57150"/>
                </a:lnTo>
                <a:lnTo>
                  <a:pt x="44450" y="59943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4683633" y="2950209"/>
            <a:ext cx="1181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P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3" name="object 6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64" name="object 6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  <p:sp>
        <p:nvSpPr>
          <p:cNvPr id="62" name="object 62"/>
          <p:cNvSpPr txBox="1"/>
          <p:nvPr/>
        </p:nvSpPr>
        <p:spPr>
          <a:xfrm>
            <a:off x="6636257" y="2983737"/>
            <a:ext cx="1181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P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27736" y="373143"/>
            <a:ext cx="6709409" cy="2252345"/>
          </a:xfrm>
          <a:prstGeom prst="rect">
            <a:avLst/>
          </a:prstGeom>
        </p:spPr>
        <p:txBody>
          <a:bodyPr wrap="square" lIns="0" tIns="666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2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 marL="29209">
              <a:lnSpc>
                <a:spcPct val="100000"/>
              </a:lnSpc>
              <a:spcBef>
                <a:spcPts val="484"/>
              </a:spcBef>
            </a:pPr>
            <a:r>
              <a:rPr dirty="0" u="heavy" sz="18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Carry-over</a:t>
            </a:r>
            <a:r>
              <a:rPr dirty="0" u="heavy" sz="18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18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factor</a:t>
            </a:r>
            <a:endParaRPr sz="1800">
              <a:latin typeface="Calibri"/>
              <a:cs typeface="Calibri"/>
            </a:endParaRPr>
          </a:p>
          <a:p>
            <a:pPr algn="just" marL="29209" marR="354965">
              <a:lnSpc>
                <a:spcPct val="143900"/>
              </a:lnSpc>
              <a:spcBef>
                <a:spcPts val="1365"/>
              </a:spcBef>
            </a:pPr>
            <a:r>
              <a:rPr dirty="0" sz="1400" spc="-5">
                <a:latin typeface="Times New Roman"/>
                <a:cs typeface="Times New Roman"/>
              </a:rPr>
              <a:t>The carry-over factor represents the fraction </a:t>
            </a:r>
            <a:r>
              <a:rPr dirty="0" sz="1400">
                <a:latin typeface="Times New Roman"/>
                <a:cs typeface="Times New Roman"/>
              </a:rPr>
              <a:t>of M </a:t>
            </a:r>
            <a:r>
              <a:rPr dirty="0" sz="1400" spc="-5">
                <a:latin typeface="Times New Roman"/>
                <a:cs typeface="Times New Roman"/>
              </a:rPr>
              <a:t>that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carried over </a:t>
            </a:r>
            <a:r>
              <a:rPr dirty="0" sz="1400">
                <a:latin typeface="Times New Roman"/>
                <a:cs typeface="Times New Roman"/>
              </a:rPr>
              <a:t>from the </a:t>
            </a:r>
            <a:r>
              <a:rPr dirty="0" sz="1400" spc="-5">
                <a:latin typeface="Times New Roman"/>
                <a:cs typeface="Times New Roman"/>
              </a:rPr>
              <a:t>pin to the  fixed end.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previous example the carry-over factor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+0.5. the plus sign indicates that  both moment </a:t>
            </a:r>
            <a:r>
              <a:rPr dirty="0" sz="1400">
                <a:latin typeface="Times New Roman"/>
                <a:cs typeface="Times New Roman"/>
              </a:rPr>
              <a:t>acts </a:t>
            </a:r>
            <a:r>
              <a:rPr dirty="0" sz="1400" spc="-5">
                <a:latin typeface="Times New Roman"/>
                <a:cs typeface="Times New Roman"/>
              </a:rPr>
              <a:t>in the </a:t>
            </a:r>
            <a:r>
              <a:rPr dirty="0" sz="1400" spc="-10">
                <a:latin typeface="Times New Roman"/>
                <a:cs typeface="Times New Roman"/>
              </a:rPr>
              <a:t>same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direction.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500">
              <a:latin typeface="Times New Roman"/>
              <a:cs typeface="Times New Roman"/>
            </a:endParaRPr>
          </a:p>
          <a:p>
            <a:pPr algn="just" marL="29209">
              <a:lnSpc>
                <a:spcPct val="100000"/>
              </a:lnSpc>
            </a:pPr>
            <a:r>
              <a:rPr dirty="0" u="heavy" sz="18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Joint </a:t>
            </a:r>
            <a:r>
              <a:rPr dirty="0" u="heavy" sz="18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stiffness</a:t>
            </a:r>
            <a:r>
              <a:rPr dirty="0" u="heavy" sz="1800" spc="-1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18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factor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2866389"/>
            <a:ext cx="41852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If there are </a:t>
            </a:r>
            <a:r>
              <a:rPr dirty="0" sz="1400" spc="-5">
                <a:latin typeface="Times New Roman"/>
                <a:cs typeface="Times New Roman"/>
              </a:rPr>
              <a:t>many members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meeting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joint </a:t>
            </a:r>
            <a:r>
              <a:rPr dirty="0" sz="1400" spc="-10">
                <a:latin typeface="Times New Roman"/>
                <a:cs typeface="Times New Roman"/>
              </a:rPr>
              <a:t>as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shown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4500" y="5886678"/>
            <a:ext cx="6663055" cy="18161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46990">
              <a:lnSpc>
                <a:spcPct val="11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To evaluate the total stiffness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joint B(i.e.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amount of moment </a:t>
            </a:r>
            <a:r>
              <a:rPr dirty="0" sz="1400" spc="20">
                <a:latin typeface="Times New Roman"/>
                <a:cs typeface="Times New Roman"/>
              </a:rPr>
              <a:t>M</a:t>
            </a:r>
            <a:r>
              <a:rPr dirty="0" baseline="-12345" sz="1350" spc="30">
                <a:latin typeface="Times New Roman"/>
                <a:cs typeface="Times New Roman"/>
              </a:rPr>
              <a:t>B </a:t>
            </a:r>
            <a:r>
              <a:rPr dirty="0" sz="1400" spc="-5">
                <a:latin typeface="Times New Roman"/>
                <a:cs typeface="Times New Roman"/>
              </a:rPr>
              <a:t>that required to rotate  joint </a:t>
            </a:r>
            <a:r>
              <a:rPr dirty="0" sz="1400">
                <a:latin typeface="Times New Roman"/>
                <a:cs typeface="Times New Roman"/>
              </a:rPr>
              <a:t>B 1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rad)</a:t>
            </a:r>
            <a:endParaRPr sz="1400">
              <a:latin typeface="Times New Roman"/>
              <a:cs typeface="Times New Roman"/>
            </a:endParaRPr>
          </a:p>
          <a:p>
            <a:pPr marL="12700" marR="4677410">
              <a:lnSpc>
                <a:spcPct val="169300"/>
              </a:lnSpc>
              <a:spcBef>
                <a:spcPts val="10"/>
              </a:spcBef>
            </a:pPr>
            <a:r>
              <a:rPr dirty="0" sz="1400">
                <a:latin typeface="Times New Roman"/>
                <a:cs typeface="Times New Roman"/>
              </a:rPr>
              <a:t>From </a:t>
            </a:r>
            <a:r>
              <a:rPr dirty="0" sz="1400" spc="-5">
                <a:latin typeface="Times New Roman"/>
                <a:cs typeface="Times New Roman"/>
              </a:rPr>
              <a:t>equilibrium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joint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  </a:t>
            </a:r>
            <a:r>
              <a:rPr dirty="0" sz="1400" spc="-5">
                <a:latin typeface="Times New Roman"/>
                <a:cs typeface="Times New Roman"/>
              </a:rPr>
              <a:t>M</a:t>
            </a:r>
            <a:r>
              <a:rPr dirty="0" baseline="-12345" sz="1350" spc="-7">
                <a:latin typeface="Times New Roman"/>
                <a:cs typeface="Times New Roman"/>
              </a:rPr>
              <a:t>B</a:t>
            </a:r>
            <a:r>
              <a:rPr dirty="0" sz="1400" spc="-5">
                <a:latin typeface="Times New Roman"/>
                <a:cs typeface="Times New Roman"/>
              </a:rPr>
              <a:t>=M</a:t>
            </a:r>
            <a:r>
              <a:rPr dirty="0" baseline="-12345" sz="1350" spc="-7">
                <a:latin typeface="Times New Roman"/>
                <a:cs typeface="Times New Roman"/>
              </a:rPr>
              <a:t>BA</a:t>
            </a:r>
            <a:r>
              <a:rPr dirty="0" sz="1400" spc="-5">
                <a:latin typeface="Times New Roman"/>
                <a:cs typeface="Times New Roman"/>
              </a:rPr>
              <a:t>+M</a:t>
            </a:r>
            <a:r>
              <a:rPr dirty="0" baseline="-12345" sz="1350" spc="-7">
                <a:latin typeface="Times New Roman"/>
                <a:cs typeface="Times New Roman"/>
              </a:rPr>
              <a:t>BD</a:t>
            </a:r>
            <a:r>
              <a:rPr dirty="0" sz="1400" spc="-5">
                <a:latin typeface="Times New Roman"/>
                <a:cs typeface="Times New Roman"/>
              </a:rPr>
              <a:t>+M</a:t>
            </a:r>
            <a:r>
              <a:rPr dirty="0" baseline="-12345" sz="1350" spc="-7">
                <a:latin typeface="Times New Roman"/>
                <a:cs typeface="Times New Roman"/>
              </a:rPr>
              <a:t>BE</a:t>
            </a:r>
            <a:r>
              <a:rPr dirty="0" sz="1400" spc="-5">
                <a:latin typeface="Times New Roman"/>
                <a:cs typeface="Times New Roman"/>
              </a:rPr>
              <a:t>+M</a:t>
            </a:r>
            <a:r>
              <a:rPr dirty="0" baseline="-12345" sz="1350" spc="-7">
                <a:latin typeface="Times New Roman"/>
                <a:cs typeface="Times New Roman"/>
              </a:rPr>
              <a:t>BC</a:t>
            </a:r>
            <a:endParaRPr baseline="-12345"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75"/>
              </a:spcBef>
            </a:pPr>
            <a:r>
              <a:rPr dirty="0" sz="1400" spc="-5">
                <a:latin typeface="Times New Roman"/>
                <a:cs typeface="Times New Roman"/>
              </a:rPr>
              <a:t>As joint </a:t>
            </a:r>
            <a:r>
              <a:rPr dirty="0" sz="1400">
                <a:latin typeface="Times New Roman"/>
                <a:cs typeface="Times New Roman"/>
              </a:rPr>
              <a:t>B </a:t>
            </a:r>
            <a:r>
              <a:rPr dirty="0" sz="1400" spc="-5">
                <a:latin typeface="Times New Roman"/>
                <a:cs typeface="Times New Roman"/>
              </a:rPr>
              <a:t>rotates </a:t>
            </a:r>
            <a:r>
              <a:rPr dirty="0" sz="1400">
                <a:latin typeface="Times New Roman"/>
                <a:cs typeface="Times New Roman"/>
              </a:rPr>
              <a:t>one rad </a:t>
            </a:r>
            <a:r>
              <a:rPr dirty="0" sz="1400" spc="-5">
                <a:latin typeface="Times New Roman"/>
                <a:cs typeface="Times New Roman"/>
              </a:rPr>
              <a:t>all members </a:t>
            </a:r>
            <a:r>
              <a:rPr dirty="0" sz="1400">
                <a:latin typeface="Times New Roman"/>
                <a:cs typeface="Times New Roman"/>
              </a:rPr>
              <a:t>that </a:t>
            </a:r>
            <a:r>
              <a:rPr dirty="0" sz="1400" spc="-5">
                <a:latin typeface="Times New Roman"/>
                <a:cs typeface="Times New Roman"/>
              </a:rPr>
              <a:t>connected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this joint will rotate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same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amount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dirty="0" sz="1400">
                <a:latin typeface="Times New Roman"/>
                <a:cs typeface="Times New Roman"/>
              </a:rPr>
              <a:t>, because </a:t>
            </a:r>
            <a:r>
              <a:rPr dirty="0" sz="1400" spc="-5">
                <a:latin typeface="Times New Roman"/>
                <a:cs typeface="Times New Roman"/>
              </a:rPr>
              <a:t>they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fixed connected to joint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B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4500" y="7978902"/>
            <a:ext cx="857885" cy="23939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baseline="11904" sz="2100" spc="1207">
                <a:latin typeface="Cambria Math"/>
                <a:cs typeface="Cambria Math"/>
              </a:rPr>
              <a:t> </a:t>
            </a:r>
            <a:r>
              <a:rPr dirty="0" sz="1000" spc="440">
                <a:latin typeface="Cambria Math"/>
                <a:cs typeface="Cambria Math"/>
              </a:rPr>
              <a:t> </a:t>
            </a:r>
            <a:r>
              <a:rPr dirty="0" sz="1000" spc="44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 </a:t>
            </a:r>
            <a:r>
              <a:rPr dirty="0" sz="1000" spc="15">
                <a:latin typeface="Cambria Math"/>
                <a:cs typeface="Cambria Math"/>
              </a:rPr>
              <a:t> </a:t>
            </a:r>
            <a:r>
              <a:rPr dirty="0" baseline="11904" sz="2100" spc="1110">
                <a:latin typeface="Cambria Math"/>
                <a:cs typeface="Cambria Math"/>
              </a:rPr>
              <a:t> </a:t>
            </a:r>
            <a:r>
              <a:rPr dirty="0" baseline="11904" sz="2100" spc="120">
                <a:latin typeface="Cambria Math"/>
                <a:cs typeface="Cambria Math"/>
              </a:rPr>
              <a:t> </a:t>
            </a:r>
            <a:r>
              <a:rPr dirty="0" baseline="11904" sz="2100" spc="847">
                <a:latin typeface="Cambria Math"/>
                <a:cs typeface="Cambria Math"/>
              </a:rPr>
              <a:t> </a:t>
            </a:r>
            <a:r>
              <a:rPr dirty="0" sz="1000" spc="44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528825" y="8083041"/>
            <a:ext cx="281940" cy="0"/>
          </a:xfrm>
          <a:custGeom>
            <a:avLst/>
            <a:gdLst/>
            <a:ahLst/>
            <a:cxnLst/>
            <a:rect l="l" t="t" r="r" b="b"/>
            <a:pathLst>
              <a:path w="281939" h="0">
                <a:moveTo>
                  <a:pt x="0" y="0"/>
                </a:moveTo>
                <a:lnTo>
                  <a:pt x="2819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043938" y="8083041"/>
            <a:ext cx="281940" cy="0"/>
          </a:xfrm>
          <a:custGeom>
            <a:avLst/>
            <a:gdLst/>
            <a:ahLst/>
            <a:cxnLst/>
            <a:rect l="l" t="t" r="r" b="b"/>
            <a:pathLst>
              <a:path w="281939" h="0">
                <a:moveTo>
                  <a:pt x="0" y="0"/>
                </a:moveTo>
                <a:lnTo>
                  <a:pt x="2819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44500" y="8538209"/>
            <a:ext cx="871855" cy="23939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baseline="11904" sz="2100" spc="1207">
                <a:latin typeface="Cambria Math"/>
                <a:cs typeface="Cambria Math"/>
              </a:rPr>
              <a:t> </a:t>
            </a:r>
            <a:r>
              <a:rPr dirty="0" sz="1000" spc="465">
                <a:latin typeface="Cambria Math"/>
                <a:cs typeface="Cambria Math"/>
              </a:rPr>
              <a:t> </a:t>
            </a:r>
            <a:r>
              <a:rPr dirty="0" sz="1000" spc="470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 </a:t>
            </a:r>
            <a:r>
              <a:rPr dirty="0" sz="1000" spc="35">
                <a:latin typeface="Cambria Math"/>
                <a:cs typeface="Cambria Math"/>
              </a:rPr>
              <a:t> </a:t>
            </a:r>
            <a:r>
              <a:rPr dirty="0" baseline="11904" sz="2100" spc="1110">
                <a:latin typeface="Cambria Math"/>
                <a:cs typeface="Cambria Math"/>
              </a:rPr>
              <a:t> </a:t>
            </a:r>
            <a:r>
              <a:rPr dirty="0" baseline="11904" sz="2100" spc="104">
                <a:latin typeface="Cambria Math"/>
                <a:cs typeface="Cambria Math"/>
              </a:rPr>
              <a:t> </a:t>
            </a:r>
            <a:r>
              <a:rPr dirty="0" baseline="11904" sz="2100" spc="847">
                <a:latin typeface="Cambria Math"/>
                <a:cs typeface="Cambria Math"/>
              </a:rPr>
              <a:t> </a:t>
            </a:r>
            <a:r>
              <a:rPr dirty="0" sz="1000" spc="46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547113" y="8642350"/>
            <a:ext cx="281940" cy="0"/>
          </a:xfrm>
          <a:custGeom>
            <a:avLst/>
            <a:gdLst/>
            <a:ahLst/>
            <a:cxnLst/>
            <a:rect l="l" t="t" r="r" b="b"/>
            <a:pathLst>
              <a:path w="281939" h="0">
                <a:moveTo>
                  <a:pt x="0" y="0"/>
                </a:moveTo>
                <a:lnTo>
                  <a:pt x="2819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060701" y="8642350"/>
            <a:ext cx="281940" cy="0"/>
          </a:xfrm>
          <a:custGeom>
            <a:avLst/>
            <a:gdLst/>
            <a:ahLst/>
            <a:cxnLst/>
            <a:rect l="l" t="t" r="r" b="b"/>
            <a:pathLst>
              <a:path w="281939" h="0">
                <a:moveTo>
                  <a:pt x="0" y="0"/>
                </a:moveTo>
                <a:lnTo>
                  <a:pt x="2819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44500" y="9095993"/>
            <a:ext cx="854710" cy="23939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baseline="11904" sz="2100" spc="1207">
                <a:latin typeface="Cambria Math"/>
                <a:cs typeface="Cambria Math"/>
              </a:rPr>
              <a:t> </a:t>
            </a:r>
            <a:r>
              <a:rPr dirty="0" sz="1000" spc="430">
                <a:latin typeface="Cambria Math"/>
                <a:cs typeface="Cambria Math"/>
              </a:rPr>
              <a:t> </a:t>
            </a: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 </a:t>
            </a:r>
            <a:r>
              <a:rPr dirty="0" sz="1000" spc="50">
                <a:latin typeface="Cambria Math"/>
                <a:cs typeface="Cambria Math"/>
              </a:rPr>
              <a:t> </a:t>
            </a:r>
            <a:r>
              <a:rPr dirty="0" baseline="11904" sz="2100" spc="1110">
                <a:latin typeface="Cambria Math"/>
                <a:cs typeface="Cambria Math"/>
              </a:rPr>
              <a:t> </a:t>
            </a:r>
            <a:r>
              <a:rPr dirty="0" baseline="11904" sz="2100" spc="104">
                <a:latin typeface="Cambria Math"/>
                <a:cs typeface="Cambria Math"/>
              </a:rPr>
              <a:t> </a:t>
            </a:r>
            <a:r>
              <a:rPr dirty="0" baseline="11904" sz="2100" spc="847">
                <a:latin typeface="Cambria Math"/>
                <a:cs typeface="Cambria Math"/>
              </a:rPr>
              <a:t> </a:t>
            </a:r>
            <a:r>
              <a:rPr dirty="0" sz="1000" spc="43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530350" y="9200133"/>
            <a:ext cx="281940" cy="0"/>
          </a:xfrm>
          <a:custGeom>
            <a:avLst/>
            <a:gdLst/>
            <a:ahLst/>
            <a:cxnLst/>
            <a:rect l="l" t="t" r="r" b="b"/>
            <a:pathLst>
              <a:path w="281939" h="0">
                <a:moveTo>
                  <a:pt x="0" y="0"/>
                </a:moveTo>
                <a:lnTo>
                  <a:pt x="2819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334769" y="7766151"/>
            <a:ext cx="1016635" cy="1651635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285115">
              <a:lnSpc>
                <a:spcPct val="100000"/>
              </a:lnSpc>
              <a:spcBef>
                <a:spcPts val="1725"/>
              </a:spcBef>
              <a:tabLst>
                <a:tab pos="800100" algn="l"/>
              </a:tabLst>
            </a:pP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29209">
              <a:lnSpc>
                <a:spcPct val="100000"/>
              </a:lnSpc>
              <a:spcBef>
                <a:spcPts val="1000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303530">
              <a:lnSpc>
                <a:spcPct val="100000"/>
              </a:lnSpc>
              <a:spcBef>
                <a:spcPts val="1725"/>
              </a:spcBef>
              <a:tabLst>
                <a:tab pos="817244" algn="l"/>
              </a:tabLst>
            </a:pP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3970">
              <a:lnSpc>
                <a:spcPct val="100000"/>
              </a:lnSpc>
              <a:spcBef>
                <a:spcPts val="990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287020">
              <a:lnSpc>
                <a:spcPct val="100000"/>
              </a:lnSpc>
              <a:spcBef>
                <a:spcPts val="1720"/>
              </a:spcBef>
              <a:tabLst>
                <a:tab pos="802005" algn="l"/>
              </a:tabLst>
            </a:pP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045461" y="9200133"/>
            <a:ext cx="281940" cy="0"/>
          </a:xfrm>
          <a:custGeom>
            <a:avLst/>
            <a:gdLst/>
            <a:ahLst/>
            <a:cxnLst/>
            <a:rect l="l" t="t" r="r" b="b"/>
            <a:pathLst>
              <a:path w="281939" h="0">
                <a:moveTo>
                  <a:pt x="0" y="0"/>
                </a:moveTo>
                <a:lnTo>
                  <a:pt x="2819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619500" y="3173729"/>
            <a:ext cx="2133600" cy="809625"/>
          </a:xfrm>
          <a:custGeom>
            <a:avLst/>
            <a:gdLst/>
            <a:ahLst/>
            <a:cxnLst/>
            <a:rect l="l" t="t" r="r" b="b"/>
            <a:pathLst>
              <a:path w="2133600" h="809625">
                <a:moveTo>
                  <a:pt x="2133600" y="0"/>
                </a:moveTo>
                <a:lnTo>
                  <a:pt x="0" y="8096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419600" y="3554729"/>
            <a:ext cx="295275" cy="1552575"/>
          </a:xfrm>
          <a:custGeom>
            <a:avLst/>
            <a:gdLst/>
            <a:ahLst/>
            <a:cxnLst/>
            <a:rect l="l" t="t" r="r" b="b"/>
            <a:pathLst>
              <a:path w="295275" h="1552575">
                <a:moveTo>
                  <a:pt x="295275" y="0"/>
                </a:moveTo>
                <a:lnTo>
                  <a:pt x="0" y="15525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714875" y="3554729"/>
            <a:ext cx="1876425" cy="781050"/>
          </a:xfrm>
          <a:custGeom>
            <a:avLst/>
            <a:gdLst/>
            <a:ahLst/>
            <a:cxnLst/>
            <a:rect l="l" t="t" r="r" b="b"/>
            <a:pathLst>
              <a:path w="1876425" h="781050">
                <a:moveTo>
                  <a:pt x="0" y="0"/>
                </a:moveTo>
                <a:lnTo>
                  <a:pt x="1876425" y="78105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557587" y="3978592"/>
            <a:ext cx="171450" cy="152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33750" y="4126229"/>
            <a:ext cx="628650" cy="908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333750" y="4126229"/>
            <a:ext cx="628650" cy="90805"/>
          </a:xfrm>
          <a:custGeom>
            <a:avLst/>
            <a:gdLst/>
            <a:ahLst/>
            <a:cxnLst/>
            <a:rect l="l" t="t" r="r" b="b"/>
            <a:pathLst>
              <a:path w="628650" h="90804">
                <a:moveTo>
                  <a:pt x="0" y="90804"/>
                </a:moveTo>
                <a:lnTo>
                  <a:pt x="628650" y="90804"/>
                </a:lnTo>
                <a:lnTo>
                  <a:pt x="6286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114800" y="5107304"/>
            <a:ext cx="628650" cy="908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114800" y="5107304"/>
            <a:ext cx="628650" cy="90805"/>
          </a:xfrm>
          <a:custGeom>
            <a:avLst/>
            <a:gdLst/>
            <a:ahLst/>
            <a:cxnLst/>
            <a:rect l="l" t="t" r="r" b="b"/>
            <a:pathLst>
              <a:path w="628650" h="90804">
                <a:moveTo>
                  <a:pt x="0" y="90804"/>
                </a:moveTo>
                <a:lnTo>
                  <a:pt x="628650" y="90804"/>
                </a:lnTo>
                <a:lnTo>
                  <a:pt x="6286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296025" y="4335779"/>
            <a:ext cx="628650" cy="908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296025" y="4335779"/>
            <a:ext cx="628650" cy="90805"/>
          </a:xfrm>
          <a:custGeom>
            <a:avLst/>
            <a:gdLst/>
            <a:ahLst/>
            <a:cxnLst/>
            <a:rect l="l" t="t" r="r" b="b"/>
            <a:pathLst>
              <a:path w="628650" h="90804">
                <a:moveTo>
                  <a:pt x="0" y="90804"/>
                </a:moveTo>
                <a:lnTo>
                  <a:pt x="628650" y="90804"/>
                </a:lnTo>
                <a:lnTo>
                  <a:pt x="6286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662612" y="3168967"/>
            <a:ext cx="171450" cy="1524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438775" y="3316604"/>
            <a:ext cx="628650" cy="9080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438775" y="3316604"/>
            <a:ext cx="628650" cy="90805"/>
          </a:xfrm>
          <a:custGeom>
            <a:avLst/>
            <a:gdLst/>
            <a:ahLst/>
            <a:cxnLst/>
            <a:rect l="l" t="t" r="r" b="b"/>
            <a:pathLst>
              <a:path w="628650" h="90804">
                <a:moveTo>
                  <a:pt x="0" y="90804"/>
                </a:moveTo>
                <a:lnTo>
                  <a:pt x="628650" y="90804"/>
                </a:lnTo>
                <a:lnTo>
                  <a:pt x="6286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3499230" y="3781170"/>
            <a:ext cx="1289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833109" y="2985261"/>
            <a:ext cx="1206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C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194428" y="4847970"/>
            <a:ext cx="1352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Calibri"/>
                <a:cs typeface="Calibri"/>
              </a:rPr>
              <a:t>D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595109" y="4076826"/>
            <a:ext cx="1130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042028" y="3494658"/>
            <a:ext cx="2578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2m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270628" y="4166742"/>
            <a:ext cx="2578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5m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985384" y="3147186"/>
            <a:ext cx="2578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3m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518784" y="3723258"/>
            <a:ext cx="25781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5m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4517390" y="3305428"/>
            <a:ext cx="549910" cy="474980"/>
          </a:xfrm>
          <a:custGeom>
            <a:avLst/>
            <a:gdLst/>
            <a:ahLst/>
            <a:cxnLst/>
            <a:rect l="l" t="t" r="r" b="b"/>
            <a:pathLst>
              <a:path w="549910" h="474979">
                <a:moveTo>
                  <a:pt x="92710" y="0"/>
                </a:moveTo>
                <a:lnTo>
                  <a:pt x="55118" y="8381"/>
                </a:lnTo>
                <a:lnTo>
                  <a:pt x="39115" y="21081"/>
                </a:lnTo>
                <a:lnTo>
                  <a:pt x="38862" y="21208"/>
                </a:lnTo>
                <a:lnTo>
                  <a:pt x="38735" y="21462"/>
                </a:lnTo>
                <a:lnTo>
                  <a:pt x="38481" y="21716"/>
                </a:lnTo>
                <a:lnTo>
                  <a:pt x="30480" y="32257"/>
                </a:lnTo>
                <a:lnTo>
                  <a:pt x="30225" y="32511"/>
                </a:lnTo>
                <a:lnTo>
                  <a:pt x="30099" y="32765"/>
                </a:lnTo>
                <a:lnTo>
                  <a:pt x="29845" y="33147"/>
                </a:lnTo>
                <a:lnTo>
                  <a:pt x="12446" y="76834"/>
                </a:lnTo>
                <a:lnTo>
                  <a:pt x="4190" y="129666"/>
                </a:lnTo>
                <a:lnTo>
                  <a:pt x="1524" y="184657"/>
                </a:lnTo>
                <a:lnTo>
                  <a:pt x="884" y="235076"/>
                </a:lnTo>
                <a:lnTo>
                  <a:pt x="629" y="249427"/>
                </a:lnTo>
                <a:lnTo>
                  <a:pt x="0" y="277495"/>
                </a:lnTo>
                <a:lnTo>
                  <a:pt x="126" y="307085"/>
                </a:lnTo>
                <a:lnTo>
                  <a:pt x="1524" y="336550"/>
                </a:lnTo>
                <a:lnTo>
                  <a:pt x="7365" y="379349"/>
                </a:lnTo>
                <a:lnTo>
                  <a:pt x="19938" y="417575"/>
                </a:lnTo>
                <a:lnTo>
                  <a:pt x="50800" y="454405"/>
                </a:lnTo>
                <a:lnTo>
                  <a:pt x="51054" y="454532"/>
                </a:lnTo>
                <a:lnTo>
                  <a:pt x="51308" y="454786"/>
                </a:lnTo>
                <a:lnTo>
                  <a:pt x="87122" y="469264"/>
                </a:lnTo>
                <a:lnTo>
                  <a:pt x="131063" y="474472"/>
                </a:lnTo>
                <a:lnTo>
                  <a:pt x="147065" y="474725"/>
                </a:lnTo>
                <a:lnTo>
                  <a:pt x="163830" y="474218"/>
                </a:lnTo>
                <a:lnTo>
                  <a:pt x="181229" y="473201"/>
                </a:lnTo>
                <a:lnTo>
                  <a:pt x="199136" y="471677"/>
                </a:lnTo>
                <a:lnTo>
                  <a:pt x="235965" y="467232"/>
                </a:lnTo>
                <a:lnTo>
                  <a:pt x="271468" y="462025"/>
                </a:lnTo>
                <a:lnTo>
                  <a:pt x="146685" y="462025"/>
                </a:lnTo>
                <a:lnTo>
                  <a:pt x="131190" y="461772"/>
                </a:lnTo>
                <a:lnTo>
                  <a:pt x="89535" y="456819"/>
                </a:lnTo>
                <a:lnTo>
                  <a:pt x="58553" y="444246"/>
                </a:lnTo>
                <a:lnTo>
                  <a:pt x="58420" y="444246"/>
                </a:lnTo>
                <a:lnTo>
                  <a:pt x="57658" y="443737"/>
                </a:lnTo>
                <a:lnTo>
                  <a:pt x="50517" y="438150"/>
                </a:lnTo>
                <a:lnTo>
                  <a:pt x="50292" y="438150"/>
                </a:lnTo>
                <a:lnTo>
                  <a:pt x="49530" y="437387"/>
                </a:lnTo>
                <a:lnTo>
                  <a:pt x="42545" y="429895"/>
                </a:lnTo>
                <a:lnTo>
                  <a:pt x="22733" y="388874"/>
                </a:lnTo>
                <a:lnTo>
                  <a:pt x="15494" y="349503"/>
                </a:lnTo>
                <a:lnTo>
                  <a:pt x="12826" y="306450"/>
                </a:lnTo>
                <a:lnTo>
                  <a:pt x="12700" y="277495"/>
                </a:lnTo>
                <a:lnTo>
                  <a:pt x="13339" y="249174"/>
                </a:lnTo>
                <a:lnTo>
                  <a:pt x="13590" y="234823"/>
                </a:lnTo>
                <a:lnTo>
                  <a:pt x="14232" y="184657"/>
                </a:lnTo>
                <a:lnTo>
                  <a:pt x="16890" y="130555"/>
                </a:lnTo>
                <a:lnTo>
                  <a:pt x="24892" y="79501"/>
                </a:lnTo>
                <a:lnTo>
                  <a:pt x="40543" y="40004"/>
                </a:lnTo>
                <a:lnTo>
                  <a:pt x="41021" y="39115"/>
                </a:lnTo>
                <a:lnTo>
                  <a:pt x="41198" y="39115"/>
                </a:lnTo>
                <a:lnTo>
                  <a:pt x="48151" y="30099"/>
                </a:lnTo>
                <a:lnTo>
                  <a:pt x="48006" y="30099"/>
                </a:lnTo>
                <a:lnTo>
                  <a:pt x="52577" y="25653"/>
                </a:lnTo>
                <a:lnTo>
                  <a:pt x="93345" y="12700"/>
                </a:lnTo>
                <a:lnTo>
                  <a:pt x="176119" y="12700"/>
                </a:lnTo>
                <a:lnTo>
                  <a:pt x="174751" y="12319"/>
                </a:lnTo>
                <a:lnTo>
                  <a:pt x="152400" y="6984"/>
                </a:lnTo>
                <a:lnTo>
                  <a:pt x="131063" y="2921"/>
                </a:lnTo>
                <a:lnTo>
                  <a:pt x="110871" y="507"/>
                </a:lnTo>
                <a:lnTo>
                  <a:pt x="92710" y="0"/>
                </a:lnTo>
                <a:close/>
              </a:path>
              <a:path w="549910" h="474979">
                <a:moveTo>
                  <a:pt x="314198" y="442468"/>
                </a:moveTo>
                <a:lnTo>
                  <a:pt x="272161" y="449199"/>
                </a:lnTo>
                <a:lnTo>
                  <a:pt x="234187" y="454659"/>
                </a:lnTo>
                <a:lnTo>
                  <a:pt x="180086" y="460501"/>
                </a:lnTo>
                <a:lnTo>
                  <a:pt x="146685" y="462025"/>
                </a:lnTo>
                <a:lnTo>
                  <a:pt x="271468" y="462025"/>
                </a:lnTo>
                <a:lnTo>
                  <a:pt x="274065" y="461645"/>
                </a:lnTo>
                <a:lnTo>
                  <a:pt x="316230" y="455040"/>
                </a:lnTo>
                <a:lnTo>
                  <a:pt x="318643" y="451738"/>
                </a:lnTo>
                <a:lnTo>
                  <a:pt x="318008" y="448309"/>
                </a:lnTo>
                <a:lnTo>
                  <a:pt x="317500" y="444880"/>
                </a:lnTo>
                <a:lnTo>
                  <a:pt x="314198" y="442468"/>
                </a:lnTo>
                <a:close/>
              </a:path>
              <a:path w="549910" h="474979">
                <a:moveTo>
                  <a:pt x="57658" y="443737"/>
                </a:moveTo>
                <a:lnTo>
                  <a:pt x="58420" y="444246"/>
                </a:lnTo>
                <a:lnTo>
                  <a:pt x="58049" y="443960"/>
                </a:lnTo>
                <a:lnTo>
                  <a:pt x="57658" y="443737"/>
                </a:lnTo>
                <a:close/>
              </a:path>
              <a:path w="549910" h="474979">
                <a:moveTo>
                  <a:pt x="58049" y="443960"/>
                </a:moveTo>
                <a:lnTo>
                  <a:pt x="58420" y="444246"/>
                </a:lnTo>
                <a:lnTo>
                  <a:pt x="58553" y="444246"/>
                </a:lnTo>
                <a:lnTo>
                  <a:pt x="58049" y="443960"/>
                </a:lnTo>
                <a:close/>
              </a:path>
              <a:path w="549910" h="474979">
                <a:moveTo>
                  <a:pt x="57761" y="443737"/>
                </a:moveTo>
                <a:lnTo>
                  <a:pt x="58049" y="443960"/>
                </a:lnTo>
                <a:lnTo>
                  <a:pt x="57761" y="443737"/>
                </a:lnTo>
                <a:close/>
              </a:path>
              <a:path w="549910" h="474979">
                <a:moveTo>
                  <a:pt x="49530" y="437387"/>
                </a:moveTo>
                <a:lnTo>
                  <a:pt x="50292" y="438150"/>
                </a:lnTo>
                <a:lnTo>
                  <a:pt x="49699" y="437519"/>
                </a:lnTo>
                <a:lnTo>
                  <a:pt x="49530" y="437387"/>
                </a:lnTo>
                <a:close/>
              </a:path>
              <a:path w="549910" h="474979">
                <a:moveTo>
                  <a:pt x="49699" y="437519"/>
                </a:moveTo>
                <a:lnTo>
                  <a:pt x="50292" y="438150"/>
                </a:lnTo>
                <a:lnTo>
                  <a:pt x="50517" y="438150"/>
                </a:lnTo>
                <a:lnTo>
                  <a:pt x="49699" y="437519"/>
                </a:lnTo>
                <a:close/>
              </a:path>
              <a:path w="549910" h="474979">
                <a:moveTo>
                  <a:pt x="49576" y="437387"/>
                </a:moveTo>
                <a:lnTo>
                  <a:pt x="49699" y="437519"/>
                </a:lnTo>
                <a:lnTo>
                  <a:pt x="49576" y="437387"/>
                </a:lnTo>
                <a:close/>
              </a:path>
              <a:path w="549910" h="474979">
                <a:moveTo>
                  <a:pt x="494582" y="196533"/>
                </a:moveTo>
                <a:lnTo>
                  <a:pt x="470788" y="217677"/>
                </a:lnTo>
                <a:lnTo>
                  <a:pt x="549910" y="249300"/>
                </a:lnTo>
                <a:lnTo>
                  <a:pt x="539065" y="208914"/>
                </a:lnTo>
                <a:lnTo>
                  <a:pt x="509270" y="208914"/>
                </a:lnTo>
                <a:lnTo>
                  <a:pt x="505333" y="208660"/>
                </a:lnTo>
                <a:lnTo>
                  <a:pt x="503047" y="205994"/>
                </a:lnTo>
                <a:lnTo>
                  <a:pt x="494582" y="196533"/>
                </a:lnTo>
                <a:close/>
              </a:path>
              <a:path w="549910" h="474979">
                <a:moveTo>
                  <a:pt x="504049" y="188121"/>
                </a:moveTo>
                <a:lnTo>
                  <a:pt x="494582" y="196533"/>
                </a:lnTo>
                <a:lnTo>
                  <a:pt x="503047" y="205994"/>
                </a:lnTo>
                <a:lnTo>
                  <a:pt x="505333" y="208660"/>
                </a:lnTo>
                <a:lnTo>
                  <a:pt x="509270" y="208914"/>
                </a:lnTo>
                <a:lnTo>
                  <a:pt x="511937" y="206628"/>
                </a:lnTo>
                <a:lnTo>
                  <a:pt x="514604" y="204215"/>
                </a:lnTo>
                <a:lnTo>
                  <a:pt x="514858" y="200278"/>
                </a:lnTo>
                <a:lnTo>
                  <a:pt x="512445" y="197611"/>
                </a:lnTo>
                <a:lnTo>
                  <a:pt x="504049" y="188121"/>
                </a:lnTo>
                <a:close/>
              </a:path>
              <a:path w="549910" h="474979">
                <a:moveTo>
                  <a:pt x="527812" y="167004"/>
                </a:moveTo>
                <a:lnTo>
                  <a:pt x="504049" y="188121"/>
                </a:lnTo>
                <a:lnTo>
                  <a:pt x="512445" y="197611"/>
                </a:lnTo>
                <a:lnTo>
                  <a:pt x="514858" y="200278"/>
                </a:lnTo>
                <a:lnTo>
                  <a:pt x="514604" y="204215"/>
                </a:lnTo>
                <a:lnTo>
                  <a:pt x="511937" y="206628"/>
                </a:lnTo>
                <a:lnTo>
                  <a:pt x="509270" y="208914"/>
                </a:lnTo>
                <a:lnTo>
                  <a:pt x="539065" y="208914"/>
                </a:lnTo>
                <a:lnTo>
                  <a:pt x="527812" y="167004"/>
                </a:lnTo>
                <a:close/>
              </a:path>
              <a:path w="549910" h="474979">
                <a:moveTo>
                  <a:pt x="176119" y="12700"/>
                </a:moveTo>
                <a:lnTo>
                  <a:pt x="93345" y="12700"/>
                </a:lnTo>
                <a:lnTo>
                  <a:pt x="110489" y="13207"/>
                </a:lnTo>
                <a:lnTo>
                  <a:pt x="129412" y="15621"/>
                </a:lnTo>
                <a:lnTo>
                  <a:pt x="171831" y="24637"/>
                </a:lnTo>
                <a:lnTo>
                  <a:pt x="217805" y="38353"/>
                </a:lnTo>
                <a:lnTo>
                  <a:pt x="264668" y="55118"/>
                </a:lnTo>
                <a:lnTo>
                  <a:pt x="309880" y="73278"/>
                </a:lnTo>
                <a:lnTo>
                  <a:pt x="350900" y="91439"/>
                </a:lnTo>
                <a:lnTo>
                  <a:pt x="399796" y="115697"/>
                </a:lnTo>
                <a:lnTo>
                  <a:pt x="439674" y="143509"/>
                </a:lnTo>
                <a:lnTo>
                  <a:pt x="474345" y="175132"/>
                </a:lnTo>
                <a:lnTo>
                  <a:pt x="494582" y="196533"/>
                </a:lnTo>
                <a:lnTo>
                  <a:pt x="504049" y="188121"/>
                </a:lnTo>
                <a:lnTo>
                  <a:pt x="471932" y="154939"/>
                </a:lnTo>
                <a:lnTo>
                  <a:pt x="434213" y="123189"/>
                </a:lnTo>
                <a:lnTo>
                  <a:pt x="390779" y="96265"/>
                </a:lnTo>
                <a:lnTo>
                  <a:pt x="382905" y="92582"/>
                </a:lnTo>
                <a:lnTo>
                  <a:pt x="374396" y="88391"/>
                </a:lnTo>
                <a:lnTo>
                  <a:pt x="336169" y="70865"/>
                </a:lnTo>
                <a:lnTo>
                  <a:pt x="292226" y="52324"/>
                </a:lnTo>
                <a:lnTo>
                  <a:pt x="245363" y="34544"/>
                </a:lnTo>
                <a:lnTo>
                  <a:pt x="197993" y="18796"/>
                </a:lnTo>
                <a:lnTo>
                  <a:pt x="176119" y="12700"/>
                </a:lnTo>
                <a:close/>
              </a:path>
              <a:path w="549910" h="474979">
                <a:moveTo>
                  <a:pt x="41021" y="39115"/>
                </a:moveTo>
                <a:lnTo>
                  <a:pt x="40512" y="40004"/>
                </a:lnTo>
                <a:lnTo>
                  <a:pt x="40612" y="39876"/>
                </a:lnTo>
                <a:lnTo>
                  <a:pt x="41021" y="39115"/>
                </a:lnTo>
                <a:close/>
              </a:path>
              <a:path w="549910" h="474979">
                <a:moveTo>
                  <a:pt x="40612" y="39876"/>
                </a:moveTo>
                <a:lnTo>
                  <a:pt x="40512" y="40004"/>
                </a:lnTo>
                <a:lnTo>
                  <a:pt x="40612" y="39876"/>
                </a:lnTo>
                <a:close/>
              </a:path>
              <a:path w="549910" h="474979">
                <a:moveTo>
                  <a:pt x="41198" y="39115"/>
                </a:moveTo>
                <a:lnTo>
                  <a:pt x="41021" y="39115"/>
                </a:lnTo>
                <a:lnTo>
                  <a:pt x="40612" y="39876"/>
                </a:lnTo>
                <a:lnTo>
                  <a:pt x="41198" y="39115"/>
                </a:lnTo>
                <a:close/>
              </a:path>
              <a:path w="549910" h="474979">
                <a:moveTo>
                  <a:pt x="48586" y="29534"/>
                </a:moveTo>
                <a:lnTo>
                  <a:pt x="48006" y="30099"/>
                </a:lnTo>
                <a:lnTo>
                  <a:pt x="48151" y="30099"/>
                </a:lnTo>
                <a:lnTo>
                  <a:pt x="48586" y="2953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4365116" y="3267582"/>
            <a:ext cx="3619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M</a:t>
            </a:r>
            <a:r>
              <a:rPr dirty="0" baseline="-12345" sz="1350" spc="-7">
                <a:latin typeface="Calibri"/>
                <a:cs typeface="Calibri"/>
              </a:rPr>
              <a:t>B</a:t>
            </a:r>
            <a:r>
              <a:rPr dirty="0" baseline="-12345" sz="1350" spc="-104">
                <a:latin typeface="Calibri"/>
                <a:cs typeface="Calibri"/>
              </a:rPr>
              <a:t> </a:t>
            </a:r>
            <a:r>
              <a:rPr dirty="0" baseline="-23809" sz="2100">
                <a:latin typeface="Calibri"/>
                <a:cs typeface="Calibri"/>
              </a:rPr>
              <a:t>B</a:t>
            </a:r>
            <a:endParaRPr baseline="-23809" sz="2100">
              <a:latin typeface="Calibri"/>
              <a:cs typeface="Calibri"/>
            </a:endParaRPr>
          </a:p>
        </p:txBody>
      </p:sp>
      <p:sp>
        <p:nvSpPr>
          <p:cNvPr id="41" name="object 4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42" name="object 4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0188" y="427735"/>
            <a:ext cx="586232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mbria"/>
                <a:cs typeface="Cambria"/>
              </a:rPr>
              <a:t>THEORY OF STRUCTURES -------------------- DR. WISSAM D.</a:t>
            </a:r>
            <a:r>
              <a:rPr dirty="0" sz="1600" spc="70">
                <a:latin typeface="Cambria"/>
                <a:cs typeface="Cambria"/>
              </a:rPr>
              <a:t> </a:t>
            </a:r>
            <a:r>
              <a:rPr dirty="0" sz="1600" spc="-5">
                <a:latin typeface="Cambria"/>
                <a:cs typeface="Cambria"/>
              </a:rPr>
              <a:t>SALMAN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40436" y="73837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40436" y="70561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4500" y="845311"/>
            <a:ext cx="69913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378460" algn="l"/>
              </a:tabLst>
            </a:pP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6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6231" y="933703"/>
            <a:ext cx="7054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30860" algn="l"/>
              </a:tabLst>
            </a:pPr>
            <a:r>
              <a:rPr dirty="0" sz="1000" spc="409">
                <a:latin typeface="Cambria Math"/>
                <a:cs typeface="Cambria Math"/>
              </a:rPr>
              <a:t> </a:t>
            </a:r>
            <a:r>
              <a:rPr dirty="0" sz="1000" spc="41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409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524253" y="986027"/>
            <a:ext cx="281940" cy="0"/>
          </a:xfrm>
          <a:custGeom>
            <a:avLst/>
            <a:gdLst/>
            <a:ahLst/>
            <a:cxnLst/>
            <a:rect l="l" t="t" r="r" b="b"/>
            <a:pathLst>
              <a:path w="281939" h="0">
                <a:moveTo>
                  <a:pt x="0" y="0"/>
                </a:moveTo>
                <a:lnTo>
                  <a:pt x="2819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037842" y="986027"/>
            <a:ext cx="281940" cy="0"/>
          </a:xfrm>
          <a:custGeom>
            <a:avLst/>
            <a:gdLst/>
            <a:ahLst/>
            <a:cxnLst/>
            <a:rect l="l" t="t" r="r" b="b"/>
            <a:pathLst>
              <a:path w="281939" h="0">
                <a:moveTo>
                  <a:pt x="0" y="0"/>
                </a:moveTo>
                <a:lnTo>
                  <a:pt x="2819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328674" y="668883"/>
            <a:ext cx="1414780" cy="535305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25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baseline="-41666" sz="2100" spc="585">
                <a:latin typeface="Cambria Math"/>
                <a:cs typeface="Cambria Math"/>
              </a:rPr>
              <a:t>  </a:t>
            </a:r>
            <a:endParaRPr baseline="-41666" sz="2100">
              <a:latin typeface="Cambria Math"/>
              <a:cs typeface="Cambria Math"/>
            </a:endParaRPr>
          </a:p>
          <a:p>
            <a:pPr marL="286385">
              <a:lnSpc>
                <a:spcPct val="100000"/>
              </a:lnSpc>
              <a:spcBef>
                <a:spcPts val="1725"/>
              </a:spcBef>
              <a:tabLst>
                <a:tab pos="800100" algn="l"/>
              </a:tabLst>
            </a:pP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4500" y="1287525"/>
            <a:ext cx="25228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M</a:t>
            </a:r>
            <a:r>
              <a:rPr dirty="0" baseline="-12345" sz="1350" spc="-7">
                <a:latin typeface="Times New Roman"/>
                <a:cs typeface="Times New Roman"/>
              </a:rPr>
              <a:t>B</a:t>
            </a:r>
            <a:r>
              <a:rPr dirty="0" sz="1400" spc="-5">
                <a:latin typeface="Times New Roman"/>
                <a:cs typeface="Times New Roman"/>
              </a:rPr>
              <a:t>=K</a:t>
            </a:r>
            <a:r>
              <a:rPr dirty="0" baseline="-12345" sz="1350" spc="-7">
                <a:latin typeface="Times New Roman"/>
                <a:cs typeface="Times New Roman"/>
              </a:rPr>
              <a:t>B 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 spc="3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K</a:t>
            </a:r>
            <a:r>
              <a:rPr dirty="0" baseline="-12345" sz="1350" spc="-7">
                <a:latin typeface="Times New Roman"/>
                <a:cs typeface="Times New Roman"/>
              </a:rPr>
              <a:t>B</a:t>
            </a:r>
            <a:r>
              <a:rPr dirty="0" sz="1400" spc="-5">
                <a:latin typeface="Times New Roman"/>
                <a:cs typeface="Times New Roman"/>
              </a:rPr>
              <a:t>=K</a:t>
            </a:r>
            <a:r>
              <a:rPr dirty="0" baseline="-12345" sz="1350" spc="-7">
                <a:latin typeface="Times New Roman"/>
                <a:cs typeface="Times New Roman"/>
              </a:rPr>
              <a:t>BA</a:t>
            </a:r>
            <a:r>
              <a:rPr dirty="0" sz="1400" spc="-5">
                <a:latin typeface="Times New Roman"/>
                <a:cs typeface="Times New Roman"/>
              </a:rPr>
              <a:t>+K</a:t>
            </a:r>
            <a:r>
              <a:rPr dirty="0" baseline="-12345" sz="1350" spc="-7">
                <a:latin typeface="Times New Roman"/>
                <a:cs typeface="Times New Roman"/>
              </a:rPr>
              <a:t>BD</a:t>
            </a:r>
            <a:r>
              <a:rPr dirty="0" sz="1400" spc="-5">
                <a:latin typeface="Times New Roman"/>
                <a:cs typeface="Times New Roman"/>
              </a:rPr>
              <a:t>+K</a:t>
            </a:r>
            <a:r>
              <a:rPr dirty="0" baseline="-12345" sz="1350" spc="-7">
                <a:latin typeface="Times New Roman"/>
                <a:cs typeface="Times New Roman"/>
              </a:rPr>
              <a:t>BE</a:t>
            </a:r>
            <a:r>
              <a:rPr dirty="0" sz="1400" spc="-5">
                <a:latin typeface="Times New Roman"/>
                <a:cs typeface="Times New Roman"/>
              </a:rPr>
              <a:t>+K</a:t>
            </a:r>
            <a:r>
              <a:rPr dirty="0" baseline="-12345" sz="1350" spc="-7">
                <a:latin typeface="Times New Roman"/>
                <a:cs typeface="Times New Roman"/>
              </a:rPr>
              <a:t>BC</a:t>
            </a:r>
            <a:endParaRPr baseline="-12345" sz="13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4500" y="1767585"/>
            <a:ext cx="1504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6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55751" y="1855977"/>
            <a:ext cx="1117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896416" y="1908301"/>
            <a:ext cx="281940" cy="0"/>
          </a:xfrm>
          <a:custGeom>
            <a:avLst/>
            <a:gdLst/>
            <a:ahLst/>
            <a:cxnLst/>
            <a:rect l="l" t="t" r="r" b="b"/>
            <a:pathLst>
              <a:path w="281940" h="0">
                <a:moveTo>
                  <a:pt x="0" y="0"/>
                </a:moveTo>
                <a:lnTo>
                  <a:pt x="2819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390141" y="1908301"/>
            <a:ext cx="281940" cy="0"/>
          </a:xfrm>
          <a:custGeom>
            <a:avLst/>
            <a:gdLst/>
            <a:ahLst/>
            <a:cxnLst/>
            <a:rect l="l" t="t" r="r" b="b"/>
            <a:pathLst>
              <a:path w="281939" h="0">
                <a:moveTo>
                  <a:pt x="0" y="0"/>
                </a:moveTo>
                <a:lnTo>
                  <a:pt x="2819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883917" y="1908301"/>
            <a:ext cx="281940" cy="0"/>
          </a:xfrm>
          <a:custGeom>
            <a:avLst/>
            <a:gdLst/>
            <a:ahLst/>
            <a:cxnLst/>
            <a:rect l="l" t="t" r="r" b="b"/>
            <a:pathLst>
              <a:path w="281939" h="0">
                <a:moveTo>
                  <a:pt x="0" y="0"/>
                </a:moveTo>
                <a:lnTo>
                  <a:pt x="2819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700531" y="1591411"/>
            <a:ext cx="2484755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7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-7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-7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>
                <a:latin typeface="Cambria Math"/>
                <a:cs typeface="Cambria Math"/>
              </a:rPr>
              <a:t> </a:t>
            </a:r>
            <a:r>
              <a:rPr dirty="0" baseline="-41666" sz="2100" spc="585">
                <a:latin typeface="Cambria Math"/>
                <a:cs typeface="Cambria Math"/>
              </a:rPr>
              <a:t> </a:t>
            </a:r>
            <a:r>
              <a:rPr dirty="0" baseline="-41666" sz="2100" spc="592">
                <a:latin typeface="Cambria Math"/>
                <a:cs typeface="Cambria Math"/>
              </a:rPr>
              <a:t> </a:t>
            </a:r>
            <a:r>
              <a:rPr dirty="0" baseline="-41666" sz="2100" spc="172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287020">
              <a:lnSpc>
                <a:spcPct val="100000"/>
              </a:lnSpc>
              <a:spcBef>
                <a:spcPts val="325"/>
              </a:spcBef>
              <a:tabLst>
                <a:tab pos="780415" algn="l"/>
                <a:tab pos="1274445" algn="l"/>
                <a:tab pos="2186305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795651" y="1908301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 h="0">
                <a:moveTo>
                  <a:pt x="0" y="0"/>
                </a:moveTo>
                <a:lnTo>
                  <a:pt x="3810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444500" y="2576829"/>
            <a:ext cx="6673850" cy="33489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18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Distribution factors</a:t>
            </a:r>
            <a:endParaRPr sz="1800">
              <a:latin typeface="Calibri"/>
              <a:cs typeface="Calibri"/>
            </a:endParaRPr>
          </a:p>
          <a:p>
            <a:pPr algn="just" marL="12700" marR="5080">
              <a:lnSpc>
                <a:spcPct val="111600"/>
              </a:lnSpc>
              <a:spcBef>
                <a:spcPts val="1130"/>
              </a:spcBef>
            </a:pPr>
            <a:r>
              <a:rPr dirty="0" sz="1400">
                <a:latin typeface="Times New Roman"/>
                <a:cs typeface="Times New Roman"/>
              </a:rPr>
              <a:t>If a </a:t>
            </a:r>
            <a:r>
              <a:rPr dirty="0" sz="1400" spc="-5">
                <a:latin typeface="Times New Roman"/>
                <a:cs typeface="Times New Roman"/>
              </a:rPr>
              <a:t>moment is applied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fixed connected joint, the connecting members will each supply </a:t>
            </a:r>
            <a:r>
              <a:rPr dirty="0" sz="1400">
                <a:latin typeface="Times New Roman"/>
                <a:cs typeface="Times New Roman"/>
              </a:rPr>
              <a:t>a  </a:t>
            </a:r>
            <a:r>
              <a:rPr dirty="0" sz="1400" spc="-5">
                <a:latin typeface="Times New Roman"/>
                <a:cs typeface="Times New Roman"/>
              </a:rPr>
              <a:t>portion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resisting moment necessary </a:t>
            </a:r>
            <a:r>
              <a:rPr dirty="0" sz="1400">
                <a:latin typeface="Times New Roman"/>
                <a:cs typeface="Times New Roman"/>
              </a:rPr>
              <a:t>to satisfy </a:t>
            </a:r>
            <a:r>
              <a:rPr dirty="0" sz="1400" spc="-5">
                <a:latin typeface="Times New Roman"/>
                <a:cs typeface="Times New Roman"/>
              </a:rPr>
              <a:t>moment equilibrium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the joint. </a:t>
            </a:r>
            <a:r>
              <a:rPr dirty="0" sz="1400" spc="-10">
                <a:latin typeface="Times New Roman"/>
                <a:cs typeface="Times New Roman"/>
              </a:rPr>
              <a:t>That  </a:t>
            </a:r>
            <a:r>
              <a:rPr dirty="0" sz="1400">
                <a:latin typeface="Times New Roman"/>
                <a:cs typeface="Times New Roman"/>
              </a:rPr>
              <a:t>fraction of </a:t>
            </a:r>
            <a:r>
              <a:rPr dirty="0" sz="1400" spc="-5">
                <a:latin typeface="Times New Roman"/>
                <a:cs typeface="Times New Roman"/>
              </a:rPr>
              <a:t>total resisting moment supplied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the member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called the distribution factor  (D.F).to obtain this value, imagine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joint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connected to </a:t>
            </a:r>
            <a:r>
              <a:rPr dirty="0" sz="1400">
                <a:latin typeface="Times New Roman"/>
                <a:cs typeface="Times New Roman"/>
              </a:rPr>
              <a:t>n </a:t>
            </a:r>
            <a:r>
              <a:rPr dirty="0" sz="1400" spc="-5">
                <a:latin typeface="Times New Roman"/>
                <a:cs typeface="Times New Roman"/>
              </a:rPr>
              <a:t>members. </a:t>
            </a:r>
            <a:r>
              <a:rPr dirty="0" sz="1400">
                <a:latin typeface="Times New Roman"/>
                <a:cs typeface="Times New Roman"/>
              </a:rPr>
              <a:t>If an applied </a:t>
            </a:r>
            <a:r>
              <a:rPr dirty="0" sz="1400" spc="-5">
                <a:latin typeface="Times New Roman"/>
                <a:cs typeface="Times New Roman"/>
              </a:rPr>
              <a:t>moment  </a:t>
            </a:r>
            <a:r>
              <a:rPr dirty="0" sz="1400">
                <a:latin typeface="Times New Roman"/>
                <a:cs typeface="Times New Roman"/>
              </a:rPr>
              <a:t>causes the </a:t>
            </a:r>
            <a:r>
              <a:rPr dirty="0" sz="1400" spc="-5">
                <a:latin typeface="Times New Roman"/>
                <a:cs typeface="Times New Roman"/>
              </a:rPr>
              <a:t>joint to rotate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amount </a:t>
            </a:r>
            <a:r>
              <a:rPr dirty="0" sz="1400" spc="-5">
                <a:latin typeface="Calibri"/>
                <a:cs typeface="Calibri"/>
              </a:rPr>
              <a:t>ϴ</a:t>
            </a:r>
            <a:r>
              <a:rPr dirty="0" sz="1400" spc="-5">
                <a:latin typeface="Times New Roman"/>
                <a:cs typeface="Times New Roman"/>
              </a:rPr>
              <a:t>, the each member </a:t>
            </a:r>
            <a:r>
              <a:rPr dirty="0" sz="1400" i="1">
                <a:latin typeface="Times New Roman"/>
                <a:cs typeface="Times New Roman"/>
              </a:rPr>
              <a:t>i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this same amount. Return to  previous example to evaluate the distribution factor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member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AB</a:t>
            </a:r>
            <a:endParaRPr sz="1400">
              <a:latin typeface="Times New Roman"/>
              <a:cs typeface="Times New Roman"/>
            </a:endParaRPr>
          </a:p>
          <a:p>
            <a:pPr marL="12700" marR="4453255">
              <a:lnSpc>
                <a:spcPct val="172700"/>
              </a:lnSpc>
              <a:spcBef>
                <a:spcPts val="25"/>
              </a:spcBef>
            </a:pPr>
            <a:r>
              <a:rPr dirty="0" sz="1400" spc="-5">
                <a:latin typeface="Times New Roman"/>
                <a:cs typeface="Times New Roman"/>
              </a:rPr>
              <a:t>M</a:t>
            </a:r>
            <a:r>
              <a:rPr dirty="0" baseline="-12345" sz="1350" spc="-7">
                <a:latin typeface="Times New Roman"/>
                <a:cs typeface="Times New Roman"/>
              </a:rPr>
              <a:t>AB</a:t>
            </a:r>
            <a:r>
              <a:rPr dirty="0" sz="1400" spc="-5">
                <a:latin typeface="Times New Roman"/>
                <a:cs typeface="Times New Roman"/>
              </a:rPr>
              <a:t>=K</a:t>
            </a:r>
            <a:r>
              <a:rPr dirty="0" baseline="-12345" sz="1350" spc="-7">
                <a:latin typeface="Times New Roman"/>
                <a:cs typeface="Times New Roman"/>
              </a:rPr>
              <a:t>AB </a:t>
            </a:r>
            <a:r>
              <a:rPr dirty="0" sz="1400" spc="-5">
                <a:latin typeface="Calibri"/>
                <a:cs typeface="Calibri"/>
              </a:rPr>
              <a:t>ϴ</a:t>
            </a:r>
            <a:r>
              <a:rPr dirty="0" baseline="-12345" sz="1350" spc="-7">
                <a:latin typeface="Times New Roman"/>
                <a:cs typeface="Times New Roman"/>
              </a:rPr>
              <a:t>B 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Calibri"/>
                <a:cs typeface="Calibri"/>
              </a:rPr>
              <a:t>ϴ</a:t>
            </a:r>
            <a:r>
              <a:rPr dirty="0" baseline="-12345" sz="1350" spc="-7">
                <a:latin typeface="Times New Roman"/>
                <a:cs typeface="Times New Roman"/>
              </a:rPr>
              <a:t>B</a:t>
            </a:r>
            <a:r>
              <a:rPr dirty="0" sz="1400" spc="-5">
                <a:latin typeface="Times New Roman"/>
                <a:cs typeface="Times New Roman"/>
              </a:rPr>
              <a:t>= </a:t>
            </a:r>
            <a:r>
              <a:rPr dirty="0" sz="1400" spc="-10">
                <a:latin typeface="Times New Roman"/>
                <a:cs typeface="Times New Roman"/>
              </a:rPr>
              <a:t>M</a:t>
            </a:r>
            <a:r>
              <a:rPr dirty="0" baseline="-12345" sz="1350" spc="-15">
                <a:latin typeface="Times New Roman"/>
                <a:cs typeface="Times New Roman"/>
              </a:rPr>
              <a:t>AB</a:t>
            </a:r>
            <a:r>
              <a:rPr dirty="0" sz="1400" spc="-10">
                <a:latin typeface="Times New Roman"/>
                <a:cs typeface="Times New Roman"/>
              </a:rPr>
              <a:t>/ K</a:t>
            </a:r>
            <a:r>
              <a:rPr dirty="0" baseline="-12345" sz="1350" spc="-15">
                <a:latin typeface="Times New Roman"/>
                <a:cs typeface="Times New Roman"/>
              </a:rPr>
              <a:t>AB  </a:t>
            </a:r>
            <a:r>
              <a:rPr dirty="0" sz="1400" spc="-5">
                <a:latin typeface="Times New Roman"/>
                <a:cs typeface="Times New Roman"/>
              </a:rPr>
              <a:t>M</a:t>
            </a:r>
            <a:r>
              <a:rPr dirty="0" baseline="-12345" sz="1350" spc="-7">
                <a:latin typeface="Times New Roman"/>
                <a:cs typeface="Times New Roman"/>
              </a:rPr>
              <a:t>B</a:t>
            </a:r>
            <a:r>
              <a:rPr dirty="0" sz="1400" spc="-5">
                <a:latin typeface="Times New Roman"/>
                <a:cs typeface="Times New Roman"/>
              </a:rPr>
              <a:t>=K</a:t>
            </a:r>
            <a:r>
              <a:rPr dirty="0" baseline="-12345" sz="1350" spc="-7">
                <a:latin typeface="Times New Roman"/>
                <a:cs typeface="Times New Roman"/>
              </a:rPr>
              <a:t>B </a:t>
            </a:r>
            <a:r>
              <a:rPr dirty="0" sz="1400" spc="-5">
                <a:latin typeface="Calibri"/>
                <a:cs typeface="Calibri"/>
              </a:rPr>
              <a:t>ϴ</a:t>
            </a:r>
            <a:r>
              <a:rPr dirty="0" baseline="-12345" sz="1350" spc="-7">
                <a:latin typeface="Times New Roman"/>
                <a:cs typeface="Times New Roman"/>
              </a:rPr>
              <a:t>B 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Calibri"/>
                <a:cs typeface="Calibri"/>
              </a:rPr>
              <a:t>ϴ</a:t>
            </a:r>
            <a:r>
              <a:rPr dirty="0" baseline="-12345" sz="1350" spc="-7">
                <a:latin typeface="Times New Roman"/>
                <a:cs typeface="Times New Roman"/>
              </a:rPr>
              <a:t>B</a:t>
            </a:r>
            <a:r>
              <a:rPr dirty="0" sz="1400" spc="-5">
                <a:latin typeface="Times New Roman"/>
                <a:cs typeface="Times New Roman"/>
              </a:rPr>
              <a:t>= </a:t>
            </a:r>
            <a:r>
              <a:rPr dirty="0" sz="1400">
                <a:latin typeface="Times New Roman"/>
                <a:cs typeface="Times New Roman"/>
              </a:rPr>
              <a:t>M</a:t>
            </a:r>
            <a:r>
              <a:rPr dirty="0" baseline="-12345" sz="1350">
                <a:latin typeface="Times New Roman"/>
                <a:cs typeface="Times New Roman"/>
              </a:rPr>
              <a:t>B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K</a:t>
            </a:r>
            <a:r>
              <a:rPr dirty="0" baseline="-12345" sz="1350" spc="-7">
                <a:latin typeface="Times New Roman"/>
                <a:cs typeface="Times New Roman"/>
              </a:rPr>
              <a:t>B  </a:t>
            </a:r>
            <a:r>
              <a:rPr dirty="0" sz="1400" spc="-10">
                <a:latin typeface="Times New Roman"/>
                <a:cs typeface="Times New Roman"/>
              </a:rPr>
              <a:t>M</a:t>
            </a:r>
            <a:r>
              <a:rPr dirty="0" baseline="-12345" sz="1350" spc="-15">
                <a:latin typeface="Times New Roman"/>
                <a:cs typeface="Times New Roman"/>
              </a:rPr>
              <a:t>AB</a:t>
            </a:r>
            <a:r>
              <a:rPr dirty="0" sz="1400" spc="-1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K</a:t>
            </a:r>
            <a:r>
              <a:rPr dirty="0" baseline="-12345" sz="1350" spc="-7">
                <a:latin typeface="Times New Roman"/>
                <a:cs typeface="Times New Roman"/>
              </a:rPr>
              <a:t>AB</a:t>
            </a:r>
            <a:r>
              <a:rPr dirty="0" sz="1400" spc="-5">
                <a:latin typeface="Times New Roman"/>
                <a:cs typeface="Times New Roman"/>
              </a:rPr>
              <a:t>= M</a:t>
            </a:r>
            <a:r>
              <a:rPr dirty="0" baseline="-12345" sz="1350" spc="-7">
                <a:latin typeface="Times New Roman"/>
                <a:cs typeface="Times New Roman"/>
              </a:rPr>
              <a:t>B</a:t>
            </a:r>
            <a:r>
              <a:rPr dirty="0" sz="1400" spc="-5">
                <a:latin typeface="Times New Roman"/>
                <a:cs typeface="Times New Roman"/>
              </a:rPr>
              <a:t>/ K</a:t>
            </a:r>
            <a:r>
              <a:rPr dirty="0" baseline="-12345" sz="1350" spc="-7">
                <a:latin typeface="Times New Roman"/>
                <a:cs typeface="Times New Roman"/>
              </a:rPr>
              <a:t>B</a:t>
            </a:r>
            <a:r>
              <a:rPr dirty="0" sz="1400" spc="-5">
                <a:latin typeface="Times New Roman"/>
                <a:cs typeface="Times New Roman"/>
              </a:rPr>
              <a:t>= M</a:t>
            </a:r>
            <a:r>
              <a:rPr dirty="0" baseline="-12345" sz="1350" spc="-7">
                <a:latin typeface="Times New Roman"/>
                <a:cs typeface="Times New Roman"/>
              </a:rPr>
              <a:t>B</a:t>
            </a:r>
            <a:r>
              <a:rPr dirty="0" sz="1400" spc="-5">
                <a:latin typeface="Times New Roman"/>
                <a:cs typeface="Times New Roman"/>
              </a:rPr>
              <a:t>/ ∑K  D.F</a:t>
            </a:r>
            <a:r>
              <a:rPr dirty="0" baseline="-12345" sz="1350" spc="-7">
                <a:latin typeface="Times New Roman"/>
                <a:cs typeface="Times New Roman"/>
              </a:rPr>
              <a:t>AB</a:t>
            </a:r>
            <a:r>
              <a:rPr dirty="0" sz="1400" spc="-5">
                <a:latin typeface="Times New Roman"/>
                <a:cs typeface="Times New Roman"/>
              </a:rPr>
              <a:t>= </a:t>
            </a:r>
            <a:r>
              <a:rPr dirty="0" sz="1400" spc="-10">
                <a:latin typeface="Times New Roman"/>
                <a:cs typeface="Times New Roman"/>
              </a:rPr>
              <a:t>M</a:t>
            </a:r>
            <a:r>
              <a:rPr dirty="0" baseline="-12345" sz="1350" spc="-15">
                <a:latin typeface="Times New Roman"/>
                <a:cs typeface="Times New Roman"/>
              </a:rPr>
              <a:t>AB</a:t>
            </a:r>
            <a:r>
              <a:rPr dirty="0" sz="1400" spc="-1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M</a:t>
            </a:r>
            <a:r>
              <a:rPr dirty="0" baseline="-12345" sz="1350" spc="-7">
                <a:latin typeface="Times New Roman"/>
                <a:cs typeface="Times New Roman"/>
              </a:rPr>
              <a:t>B</a:t>
            </a:r>
            <a:r>
              <a:rPr dirty="0" sz="1400" spc="-5">
                <a:latin typeface="Times New Roman"/>
                <a:cs typeface="Times New Roman"/>
              </a:rPr>
              <a:t>=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K</a:t>
            </a:r>
            <a:r>
              <a:rPr dirty="0" baseline="-12345" sz="1350" spc="-7">
                <a:latin typeface="Times New Roman"/>
                <a:cs typeface="Times New Roman"/>
              </a:rPr>
              <a:t>AB</a:t>
            </a:r>
            <a:r>
              <a:rPr dirty="0" sz="1400" spc="-5">
                <a:latin typeface="Times New Roman"/>
                <a:cs typeface="Times New Roman"/>
              </a:rPr>
              <a:t>/∑K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44500" y="6171056"/>
            <a:ext cx="32956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69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54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27963" y="6259448"/>
            <a:ext cx="1943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4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150924" y="6311772"/>
            <a:ext cx="288290" cy="0"/>
          </a:xfrm>
          <a:custGeom>
            <a:avLst/>
            <a:gdLst/>
            <a:ahLst/>
            <a:cxnLst/>
            <a:rect l="l" t="t" r="r" b="b"/>
            <a:pathLst>
              <a:path w="288290" h="0">
                <a:moveTo>
                  <a:pt x="0" y="0"/>
                </a:moveTo>
                <a:lnTo>
                  <a:pt x="28803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956868" y="6035420"/>
            <a:ext cx="9264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sz="1400" spc="565">
                <a:latin typeface="Cambria Math"/>
                <a:cs typeface="Cambria Math"/>
              </a:rPr>
              <a:t> </a:t>
            </a:r>
            <a:r>
              <a:rPr dirty="0" baseline="-16666" sz="1500" spc="660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79372" y="6289928"/>
            <a:ext cx="70358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92125" algn="l"/>
              </a:tabLst>
            </a:pPr>
            <a:r>
              <a:rPr dirty="0" sz="1400" spc="565">
                <a:latin typeface="Cambria Math"/>
                <a:cs typeface="Cambria Math"/>
              </a:rPr>
              <a:t> </a:t>
            </a:r>
            <a:r>
              <a:rPr dirty="0" baseline="-16666" sz="1500" spc="68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672082" y="6311772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 h="0">
                <a:moveTo>
                  <a:pt x="0" y="0"/>
                </a:moveTo>
                <a:lnTo>
                  <a:pt x="19659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444500" y="6765416"/>
            <a:ext cx="32956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69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54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27963" y="6853808"/>
            <a:ext cx="20129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6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160068" y="6906132"/>
            <a:ext cx="297180" cy="0"/>
          </a:xfrm>
          <a:custGeom>
            <a:avLst/>
            <a:gdLst/>
            <a:ahLst/>
            <a:cxnLst/>
            <a:rect l="l" t="t" r="r" b="b"/>
            <a:pathLst>
              <a:path w="297180" h="0">
                <a:moveTo>
                  <a:pt x="0" y="0"/>
                </a:moveTo>
                <a:lnTo>
                  <a:pt x="29718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966012" y="6629780"/>
            <a:ext cx="883285" cy="239395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sz="1400" spc="565">
                <a:latin typeface="Cambria Math"/>
                <a:cs typeface="Cambria Math"/>
              </a:rPr>
              <a:t> </a:t>
            </a:r>
            <a:r>
              <a:rPr dirty="0" baseline="-16666" sz="1500" spc="697">
                <a:latin typeface="Cambria Math"/>
                <a:cs typeface="Cambria Math"/>
              </a:rPr>
              <a:t> </a:t>
            </a:r>
            <a:r>
              <a:rPr dirty="0" baseline="-16666" sz="1500" spc="705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44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>
                <a:latin typeface="Cambria Math"/>
                <a:cs typeface="Cambria Math"/>
              </a:rPr>
              <a:t> </a:t>
            </a:r>
            <a:r>
              <a:rPr dirty="0" baseline="-41666" sz="2100" spc="217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193088" y="6884289"/>
            <a:ext cx="7067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95300" algn="l"/>
              </a:tabLst>
            </a:pPr>
            <a:r>
              <a:rPr dirty="0" sz="1400" spc="565">
                <a:latin typeface="Cambria Math"/>
                <a:cs typeface="Cambria Math"/>
              </a:rPr>
              <a:t> </a:t>
            </a:r>
            <a:r>
              <a:rPr dirty="0" baseline="-16666" sz="1500" spc="68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688845" y="6906132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 h="0">
                <a:moveTo>
                  <a:pt x="0" y="0"/>
                </a:moveTo>
                <a:lnTo>
                  <a:pt x="19659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444500" y="7358252"/>
            <a:ext cx="32956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69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54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27963" y="7446644"/>
            <a:ext cx="1917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3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152448" y="7498968"/>
            <a:ext cx="289560" cy="0"/>
          </a:xfrm>
          <a:custGeom>
            <a:avLst/>
            <a:gdLst/>
            <a:ahLst/>
            <a:cxnLst/>
            <a:rect l="l" t="t" r="r" b="b"/>
            <a:pathLst>
              <a:path w="289559" h="0">
                <a:moveTo>
                  <a:pt x="0" y="0"/>
                </a:moveTo>
                <a:lnTo>
                  <a:pt x="28955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956868" y="7222616"/>
            <a:ext cx="876935" cy="239395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0">
                <a:latin typeface="Cambria Math"/>
                <a:cs typeface="Cambria Math"/>
              </a:rPr>
              <a:t> </a:t>
            </a:r>
            <a:r>
              <a:rPr dirty="0" sz="1400" spc="565">
                <a:latin typeface="Cambria Math"/>
                <a:cs typeface="Cambria Math"/>
              </a:rPr>
              <a:t> </a:t>
            </a:r>
            <a:r>
              <a:rPr dirty="0" baseline="-16666" sz="1500" spc="644">
                <a:latin typeface="Cambria Math"/>
                <a:cs typeface="Cambria Math"/>
              </a:rPr>
              <a:t> </a:t>
            </a:r>
            <a:r>
              <a:rPr dirty="0" baseline="-16666" sz="1500" spc="65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>
                <a:latin typeface="Cambria Math"/>
                <a:cs typeface="Cambria Math"/>
              </a:rPr>
              <a:t>  </a:t>
            </a:r>
            <a:r>
              <a:rPr dirty="0" baseline="-41666" sz="2100" spc="-2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180896" y="7477125"/>
            <a:ext cx="7035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92125" algn="l"/>
              </a:tabLst>
            </a:pPr>
            <a:r>
              <a:rPr dirty="0" sz="1400" spc="565">
                <a:latin typeface="Cambria Math"/>
                <a:cs typeface="Cambria Math"/>
              </a:rPr>
              <a:t> </a:t>
            </a:r>
            <a:r>
              <a:rPr dirty="0" baseline="-16666" sz="1500" spc="68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1673605" y="7498968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 h="0">
                <a:moveTo>
                  <a:pt x="0" y="0"/>
                </a:moveTo>
                <a:lnTo>
                  <a:pt x="19659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444500" y="7952993"/>
            <a:ext cx="32956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69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54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27963" y="8041385"/>
            <a:ext cx="1873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09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1149400" y="8093709"/>
            <a:ext cx="287020" cy="0"/>
          </a:xfrm>
          <a:custGeom>
            <a:avLst/>
            <a:gdLst/>
            <a:ahLst/>
            <a:cxnLst/>
            <a:rect l="l" t="t" r="r" b="b"/>
            <a:pathLst>
              <a:path w="287019" h="0">
                <a:moveTo>
                  <a:pt x="0" y="0"/>
                </a:moveTo>
                <a:lnTo>
                  <a:pt x="2865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953820" y="7817357"/>
            <a:ext cx="9232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0">
                <a:latin typeface="Cambria Math"/>
                <a:cs typeface="Cambria Math"/>
              </a:rPr>
              <a:t> </a:t>
            </a:r>
            <a:r>
              <a:rPr dirty="0" sz="1400" spc="56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67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176324" y="8071865"/>
            <a:ext cx="7010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89584" algn="l"/>
              </a:tabLst>
            </a:pPr>
            <a:r>
              <a:rPr dirty="0" sz="1400" spc="565">
                <a:latin typeface="Cambria Math"/>
                <a:cs typeface="Cambria Math"/>
              </a:rPr>
              <a:t> </a:t>
            </a:r>
            <a:r>
              <a:rPr dirty="0" baseline="-16666" sz="1500" spc="68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1665985" y="8093709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 h="0">
                <a:moveTo>
                  <a:pt x="0" y="0"/>
                </a:moveTo>
                <a:lnTo>
                  <a:pt x="19659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444500" y="8430005"/>
            <a:ext cx="15074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Noting that,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∑D.F=1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48" name="object 4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7736" y="427735"/>
            <a:ext cx="670940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44500" y="734059"/>
            <a:ext cx="3272154" cy="2855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18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Special joints</a:t>
            </a:r>
            <a:endParaRPr sz="1800">
              <a:latin typeface="Calibri"/>
              <a:cs typeface="Calibri"/>
            </a:endParaRPr>
          </a:p>
          <a:p>
            <a:pPr algn="just" marL="12700" marR="117475">
              <a:lnSpc>
                <a:spcPct val="169600"/>
              </a:lnSpc>
              <a:spcBef>
                <a:spcPts val="155"/>
              </a:spcBef>
              <a:buSzPct val="92857"/>
              <a:buAutoNum type="arabicPlain"/>
              <a:tabLst>
                <a:tab pos="163195" algn="l"/>
              </a:tabLst>
            </a:pPr>
            <a:r>
              <a:rPr dirty="0" sz="1400">
                <a:latin typeface="Times New Roman"/>
                <a:cs typeface="Times New Roman"/>
              </a:rPr>
              <a:t>If the </a:t>
            </a:r>
            <a:r>
              <a:rPr dirty="0" sz="1400" spc="-10">
                <a:latin typeface="Times New Roman"/>
                <a:cs typeface="Times New Roman"/>
              </a:rPr>
              <a:t>end </a:t>
            </a:r>
            <a:r>
              <a:rPr dirty="0" sz="1400" spc="-5">
                <a:latin typeface="Times New Roman"/>
                <a:cs typeface="Times New Roman"/>
              </a:rPr>
              <a:t>is fixed(wall, no rotation </a:t>
            </a:r>
            <a:r>
              <a:rPr dirty="0" sz="1400" spc="-10">
                <a:latin typeface="Times New Roman"/>
                <a:cs typeface="Times New Roman"/>
              </a:rPr>
              <a:t>allow)  </a:t>
            </a:r>
            <a:r>
              <a:rPr dirty="0" sz="1400" spc="-5">
                <a:latin typeface="Times New Roman"/>
                <a:cs typeface="Times New Roman"/>
              </a:rPr>
              <a:t>To evaluate the distribution factor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joint </a:t>
            </a:r>
            <a:r>
              <a:rPr dirty="0" sz="1400">
                <a:latin typeface="Times New Roman"/>
                <a:cs typeface="Times New Roman"/>
              </a:rPr>
              <a:t>A  </a:t>
            </a:r>
            <a:r>
              <a:rPr dirty="0" sz="1400" spc="-5">
                <a:latin typeface="Times New Roman"/>
                <a:cs typeface="Times New Roman"/>
              </a:rPr>
              <a:t>K</a:t>
            </a:r>
            <a:r>
              <a:rPr dirty="0" baseline="-12345" sz="1350" spc="-7">
                <a:latin typeface="Times New Roman"/>
                <a:cs typeface="Times New Roman"/>
              </a:rPr>
              <a:t>AB</a:t>
            </a:r>
            <a:r>
              <a:rPr dirty="0" sz="1400" spc="-5">
                <a:latin typeface="Times New Roman"/>
                <a:cs typeface="Times New Roman"/>
              </a:rPr>
              <a:t>=3EI/L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80"/>
              </a:spcBef>
            </a:pPr>
            <a:r>
              <a:rPr dirty="0" baseline="7936" sz="2100" spc="-7">
                <a:latin typeface="Times New Roman"/>
                <a:cs typeface="Times New Roman"/>
              </a:rPr>
              <a:t>K</a:t>
            </a:r>
            <a:r>
              <a:rPr dirty="0" sz="900" spc="-5">
                <a:latin typeface="Times New Roman"/>
                <a:cs typeface="Times New Roman"/>
              </a:rPr>
              <a:t>A(wall)</a:t>
            </a:r>
            <a:r>
              <a:rPr dirty="0" baseline="7936" sz="2100" spc="-7">
                <a:latin typeface="Times New Roman"/>
                <a:cs typeface="Times New Roman"/>
              </a:rPr>
              <a:t>=∞</a:t>
            </a:r>
            <a:endParaRPr baseline="7936" sz="2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dirty="0" sz="1400" spc="-5">
                <a:latin typeface="Times New Roman"/>
                <a:cs typeface="Times New Roman"/>
              </a:rPr>
              <a:t>D.F </a:t>
            </a:r>
            <a:r>
              <a:rPr dirty="0" baseline="-12345" sz="1350" spc="-7">
                <a:latin typeface="Times New Roman"/>
                <a:cs typeface="Times New Roman"/>
              </a:rPr>
              <a:t>AB</a:t>
            </a:r>
            <a:r>
              <a:rPr dirty="0" sz="1400" spc="-5">
                <a:latin typeface="Times New Roman"/>
                <a:cs typeface="Times New Roman"/>
              </a:rPr>
              <a:t>=(3EI/L)/( 3EI/L+∞)=0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2860"/>
              </a:lnSpc>
              <a:spcBef>
                <a:spcPts val="290"/>
              </a:spcBef>
              <a:buSzPct val="92857"/>
              <a:buAutoNum type="arabicPlain" startAt="2"/>
              <a:tabLst>
                <a:tab pos="163195" algn="l"/>
              </a:tabLst>
            </a:pPr>
            <a:r>
              <a:rPr dirty="0" sz="1400">
                <a:latin typeface="Times New Roman"/>
                <a:cs typeface="Times New Roman"/>
              </a:rPr>
              <a:t>If the </a:t>
            </a:r>
            <a:r>
              <a:rPr dirty="0" sz="1400" spc="-10">
                <a:latin typeface="Times New Roman"/>
                <a:cs typeface="Times New Roman"/>
              </a:rPr>
              <a:t>end </a:t>
            </a:r>
            <a:r>
              <a:rPr dirty="0" sz="1400" spc="-5">
                <a:latin typeface="Times New Roman"/>
                <a:cs typeface="Times New Roman"/>
              </a:rPr>
              <a:t>is pinned(wall, </a:t>
            </a:r>
            <a:r>
              <a:rPr dirty="0" sz="1400">
                <a:latin typeface="Times New Roman"/>
                <a:cs typeface="Times New Roman"/>
              </a:rPr>
              <a:t>no </a:t>
            </a:r>
            <a:r>
              <a:rPr dirty="0" sz="1400" spc="-5">
                <a:latin typeface="Times New Roman"/>
                <a:cs typeface="Times New Roman"/>
              </a:rPr>
              <a:t>rotation </a:t>
            </a:r>
            <a:r>
              <a:rPr dirty="0" sz="1400" spc="-10">
                <a:latin typeface="Times New Roman"/>
                <a:cs typeface="Times New Roman"/>
              </a:rPr>
              <a:t>allow)  </a:t>
            </a:r>
            <a:r>
              <a:rPr dirty="0" sz="1400" spc="-5">
                <a:latin typeface="Times New Roman"/>
                <a:cs typeface="Times New Roman"/>
              </a:rPr>
              <a:t>To evaluate the distribution factor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joint </a:t>
            </a:r>
            <a:r>
              <a:rPr dirty="0" sz="1400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4500" y="3711066"/>
            <a:ext cx="8274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K</a:t>
            </a:r>
            <a:r>
              <a:rPr dirty="0" baseline="-12345" sz="1350" spc="-7">
                <a:latin typeface="Times New Roman"/>
                <a:cs typeface="Times New Roman"/>
              </a:rPr>
              <a:t>AB</a:t>
            </a:r>
            <a:r>
              <a:rPr dirty="0" sz="1400" spc="-5">
                <a:latin typeface="Times New Roman"/>
                <a:cs typeface="Times New Roman"/>
              </a:rPr>
              <a:t>=3EI/L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4500" y="7803641"/>
            <a:ext cx="629285" cy="6026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Solution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dirty="0" sz="1400" spc="5">
                <a:latin typeface="Times New Roman"/>
                <a:cs typeface="Times New Roman"/>
              </a:rPr>
              <a:t>1</a:t>
            </a:r>
            <a:r>
              <a:rPr dirty="0" sz="1400">
                <a:latin typeface="Times New Roman"/>
                <a:cs typeface="Times New Roman"/>
              </a:rPr>
              <a:t>-</a:t>
            </a:r>
            <a:r>
              <a:rPr dirty="0" sz="1400">
                <a:latin typeface="Times New Roman"/>
                <a:cs typeface="Times New Roman"/>
              </a:rPr>
              <a:t>F.</a:t>
            </a:r>
            <a:r>
              <a:rPr dirty="0" sz="1400" spc="-10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.M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4500" y="8669273"/>
            <a:ext cx="525145" cy="23939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3444" y="8533638"/>
            <a:ext cx="6762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5">
                <a:latin typeface="Cambria Math"/>
                <a:cs typeface="Cambria Math"/>
              </a:rPr>
              <a:t>(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)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006144" y="8809989"/>
            <a:ext cx="657225" cy="0"/>
          </a:xfrm>
          <a:custGeom>
            <a:avLst/>
            <a:gdLst/>
            <a:ahLst/>
            <a:cxnLst/>
            <a:rect l="l" t="t" r="r" b="b"/>
            <a:pathLst>
              <a:path w="657225" h="0">
                <a:moveTo>
                  <a:pt x="0" y="0"/>
                </a:moveTo>
                <a:lnTo>
                  <a:pt x="65684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699005" y="8669273"/>
            <a:ext cx="5391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4500" y="9252915"/>
            <a:ext cx="523240" cy="23939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91920" y="8672931"/>
            <a:ext cx="542290" cy="683895"/>
          </a:xfrm>
          <a:prstGeom prst="rect">
            <a:avLst/>
          </a:prstGeom>
        </p:spPr>
        <p:txBody>
          <a:bodyPr wrap="square" lIns="0" tIns="128270" rIns="0" bIns="0" rtlCol="0" vert="horz">
            <a:spAutoFit/>
          </a:bodyPr>
          <a:lstStyle/>
          <a:p>
            <a:pPr marL="243840">
              <a:lnSpc>
                <a:spcPct val="100000"/>
              </a:lnSpc>
              <a:spcBef>
                <a:spcPts val="1010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910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10">
                <a:latin typeface="Cambria Math"/>
                <a:cs typeface="Cambria Math"/>
              </a:rPr>
              <a:t>(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)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54988" y="9371786"/>
            <a:ext cx="2235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004620" y="9393681"/>
            <a:ext cx="524510" cy="0"/>
          </a:xfrm>
          <a:custGeom>
            <a:avLst/>
            <a:gdLst/>
            <a:ahLst/>
            <a:cxnLst/>
            <a:rect l="l" t="t" r="r" b="b"/>
            <a:pathLst>
              <a:path w="524510" h="0">
                <a:moveTo>
                  <a:pt x="0" y="0"/>
                </a:moveTo>
                <a:lnTo>
                  <a:pt x="52425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564894" y="9252915"/>
            <a:ext cx="40513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817745" y="1633219"/>
            <a:ext cx="2209800" cy="90805"/>
          </a:xfrm>
          <a:custGeom>
            <a:avLst/>
            <a:gdLst/>
            <a:ahLst/>
            <a:cxnLst/>
            <a:rect l="l" t="t" r="r" b="b"/>
            <a:pathLst>
              <a:path w="2209800" h="90805">
                <a:moveTo>
                  <a:pt x="0" y="90804"/>
                </a:moveTo>
                <a:lnTo>
                  <a:pt x="2209800" y="90804"/>
                </a:lnTo>
                <a:lnTo>
                  <a:pt x="22098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4817745" y="1633219"/>
            <a:ext cx="2209800" cy="90805"/>
          </a:xfrm>
          <a:custGeom>
            <a:avLst/>
            <a:gdLst/>
            <a:ahLst/>
            <a:cxnLst/>
            <a:rect l="l" t="t" r="r" b="b"/>
            <a:pathLst>
              <a:path w="2209800" h="90805">
                <a:moveTo>
                  <a:pt x="0" y="90804"/>
                </a:moveTo>
                <a:lnTo>
                  <a:pt x="2209800" y="90804"/>
                </a:lnTo>
                <a:lnTo>
                  <a:pt x="22098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722495" y="1428749"/>
            <a:ext cx="95250" cy="5619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722495" y="1428749"/>
            <a:ext cx="95250" cy="561975"/>
          </a:xfrm>
          <a:custGeom>
            <a:avLst/>
            <a:gdLst/>
            <a:ahLst/>
            <a:cxnLst/>
            <a:rect l="l" t="t" r="r" b="b"/>
            <a:pathLst>
              <a:path w="95250" h="561975">
                <a:moveTo>
                  <a:pt x="0" y="561975"/>
                </a:moveTo>
                <a:lnTo>
                  <a:pt x="95250" y="561975"/>
                </a:lnTo>
                <a:lnTo>
                  <a:pt x="95250" y="0"/>
                </a:lnTo>
                <a:lnTo>
                  <a:pt x="0" y="0"/>
                </a:lnTo>
                <a:lnTo>
                  <a:pt x="0" y="56197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4907660" y="1688337"/>
            <a:ext cx="1289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308407" y="1719262"/>
            <a:ext cx="228600" cy="190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170295" y="1899919"/>
            <a:ext cx="561975" cy="908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170295" y="1899919"/>
            <a:ext cx="561975" cy="90805"/>
          </a:xfrm>
          <a:custGeom>
            <a:avLst/>
            <a:gdLst/>
            <a:ahLst/>
            <a:cxnLst/>
            <a:rect l="l" t="t" r="r" b="b"/>
            <a:pathLst>
              <a:path w="561975" h="90805">
                <a:moveTo>
                  <a:pt x="0" y="90804"/>
                </a:moveTo>
                <a:lnTo>
                  <a:pt x="561975" y="90804"/>
                </a:lnTo>
                <a:lnTo>
                  <a:pt x="5619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6654545" y="1459737"/>
            <a:ext cx="1225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474589" y="1374394"/>
            <a:ext cx="1009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407533" y="3555619"/>
            <a:ext cx="1009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587490" y="3640962"/>
            <a:ext cx="1225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B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751070" y="3814444"/>
            <a:ext cx="2209800" cy="90805"/>
          </a:xfrm>
          <a:custGeom>
            <a:avLst/>
            <a:gdLst/>
            <a:ahLst/>
            <a:cxnLst/>
            <a:rect l="l" t="t" r="r" b="b"/>
            <a:pathLst>
              <a:path w="2209800" h="90804">
                <a:moveTo>
                  <a:pt x="0" y="90804"/>
                </a:moveTo>
                <a:lnTo>
                  <a:pt x="2209800" y="90804"/>
                </a:lnTo>
                <a:lnTo>
                  <a:pt x="22098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751070" y="3814444"/>
            <a:ext cx="2209800" cy="90805"/>
          </a:xfrm>
          <a:custGeom>
            <a:avLst/>
            <a:gdLst/>
            <a:ahLst/>
            <a:cxnLst/>
            <a:rect l="l" t="t" r="r" b="b"/>
            <a:pathLst>
              <a:path w="2209800" h="90804">
                <a:moveTo>
                  <a:pt x="0" y="90804"/>
                </a:moveTo>
                <a:lnTo>
                  <a:pt x="2209800" y="90804"/>
                </a:lnTo>
                <a:lnTo>
                  <a:pt x="22098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4936616" y="3512946"/>
            <a:ext cx="1289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A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6241732" y="3900487"/>
            <a:ext cx="228600" cy="190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103620" y="4081144"/>
            <a:ext cx="561975" cy="908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103620" y="4081144"/>
            <a:ext cx="561975" cy="90805"/>
          </a:xfrm>
          <a:custGeom>
            <a:avLst/>
            <a:gdLst/>
            <a:ahLst/>
            <a:cxnLst/>
            <a:rect l="l" t="t" r="r" b="b"/>
            <a:pathLst>
              <a:path w="561975" h="90804">
                <a:moveTo>
                  <a:pt x="0" y="90804"/>
                </a:moveTo>
                <a:lnTo>
                  <a:pt x="561975" y="90804"/>
                </a:lnTo>
                <a:lnTo>
                  <a:pt x="5619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662487" y="3900487"/>
            <a:ext cx="228600" cy="190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524375" y="4081144"/>
            <a:ext cx="561975" cy="9080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524375" y="4081144"/>
            <a:ext cx="561975" cy="90805"/>
          </a:xfrm>
          <a:custGeom>
            <a:avLst/>
            <a:gdLst/>
            <a:ahLst/>
            <a:cxnLst/>
            <a:rect l="l" t="t" r="r" b="b"/>
            <a:pathLst>
              <a:path w="561975" h="90804">
                <a:moveTo>
                  <a:pt x="0" y="90804"/>
                </a:moveTo>
                <a:lnTo>
                  <a:pt x="561975" y="90804"/>
                </a:lnTo>
                <a:lnTo>
                  <a:pt x="5619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819150" y="6447789"/>
            <a:ext cx="5048250" cy="90805"/>
          </a:xfrm>
          <a:custGeom>
            <a:avLst/>
            <a:gdLst/>
            <a:ahLst/>
            <a:cxnLst/>
            <a:rect l="l" t="t" r="r" b="b"/>
            <a:pathLst>
              <a:path w="5048250" h="90804">
                <a:moveTo>
                  <a:pt x="0" y="90804"/>
                </a:moveTo>
                <a:lnTo>
                  <a:pt x="5048250" y="90804"/>
                </a:lnTo>
                <a:lnTo>
                  <a:pt x="50482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819150" y="6447789"/>
            <a:ext cx="5048250" cy="90805"/>
          </a:xfrm>
          <a:custGeom>
            <a:avLst/>
            <a:gdLst/>
            <a:ahLst/>
            <a:cxnLst/>
            <a:rect l="l" t="t" r="r" b="b"/>
            <a:pathLst>
              <a:path w="5048250" h="90804">
                <a:moveTo>
                  <a:pt x="0" y="90804"/>
                </a:moveTo>
                <a:lnTo>
                  <a:pt x="5048250" y="90804"/>
                </a:lnTo>
                <a:lnTo>
                  <a:pt x="50482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5867400" y="6209664"/>
            <a:ext cx="90804" cy="63817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5867400" y="6209664"/>
            <a:ext cx="90805" cy="638175"/>
          </a:xfrm>
          <a:custGeom>
            <a:avLst/>
            <a:gdLst/>
            <a:ahLst/>
            <a:cxnLst/>
            <a:rect l="l" t="t" r="r" b="b"/>
            <a:pathLst>
              <a:path w="90804" h="638175">
                <a:moveTo>
                  <a:pt x="0" y="638175"/>
                </a:moveTo>
                <a:lnTo>
                  <a:pt x="90804" y="638175"/>
                </a:lnTo>
                <a:lnTo>
                  <a:pt x="90804" y="0"/>
                </a:lnTo>
                <a:lnTo>
                  <a:pt x="0" y="0"/>
                </a:lnTo>
                <a:lnTo>
                  <a:pt x="0" y="63817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476750" y="6552565"/>
            <a:ext cx="219075" cy="295275"/>
          </a:xfrm>
          <a:custGeom>
            <a:avLst/>
            <a:gdLst/>
            <a:ahLst/>
            <a:cxnLst/>
            <a:rect l="l" t="t" r="r" b="b"/>
            <a:pathLst>
              <a:path w="219075" h="295275">
                <a:moveTo>
                  <a:pt x="109600" y="0"/>
                </a:moveTo>
                <a:lnTo>
                  <a:pt x="0" y="295275"/>
                </a:lnTo>
                <a:lnTo>
                  <a:pt x="219075" y="295275"/>
                </a:lnTo>
                <a:lnTo>
                  <a:pt x="1096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476750" y="6552565"/>
            <a:ext cx="219075" cy="295275"/>
          </a:xfrm>
          <a:custGeom>
            <a:avLst/>
            <a:gdLst/>
            <a:ahLst/>
            <a:cxnLst/>
            <a:rect l="l" t="t" r="r" b="b"/>
            <a:pathLst>
              <a:path w="219075" h="295275">
                <a:moveTo>
                  <a:pt x="109600" y="0"/>
                </a:moveTo>
                <a:lnTo>
                  <a:pt x="0" y="295275"/>
                </a:lnTo>
                <a:lnTo>
                  <a:pt x="219075" y="295275"/>
                </a:lnTo>
                <a:lnTo>
                  <a:pt x="10960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305300" y="6804659"/>
            <a:ext cx="609600" cy="9080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4305300" y="6804659"/>
            <a:ext cx="609600" cy="90805"/>
          </a:xfrm>
          <a:custGeom>
            <a:avLst/>
            <a:gdLst/>
            <a:ahLst/>
            <a:cxnLst/>
            <a:rect l="l" t="t" r="r" b="b"/>
            <a:pathLst>
              <a:path w="609600" h="90804">
                <a:moveTo>
                  <a:pt x="0" y="90804"/>
                </a:moveTo>
                <a:lnTo>
                  <a:pt x="609600" y="90804"/>
                </a:lnTo>
                <a:lnTo>
                  <a:pt x="6096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2857500" y="6533515"/>
            <a:ext cx="219075" cy="295275"/>
          </a:xfrm>
          <a:custGeom>
            <a:avLst/>
            <a:gdLst/>
            <a:ahLst/>
            <a:cxnLst/>
            <a:rect l="l" t="t" r="r" b="b"/>
            <a:pathLst>
              <a:path w="219075" h="295275">
                <a:moveTo>
                  <a:pt x="109600" y="0"/>
                </a:moveTo>
                <a:lnTo>
                  <a:pt x="0" y="295275"/>
                </a:lnTo>
                <a:lnTo>
                  <a:pt x="219075" y="295275"/>
                </a:lnTo>
                <a:lnTo>
                  <a:pt x="1096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857500" y="6533515"/>
            <a:ext cx="219075" cy="295275"/>
          </a:xfrm>
          <a:custGeom>
            <a:avLst/>
            <a:gdLst/>
            <a:ahLst/>
            <a:cxnLst/>
            <a:rect l="l" t="t" r="r" b="b"/>
            <a:pathLst>
              <a:path w="219075" h="295275">
                <a:moveTo>
                  <a:pt x="109600" y="0"/>
                </a:moveTo>
                <a:lnTo>
                  <a:pt x="0" y="295275"/>
                </a:lnTo>
                <a:lnTo>
                  <a:pt x="219075" y="295275"/>
                </a:lnTo>
                <a:lnTo>
                  <a:pt x="10960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2686050" y="6785609"/>
            <a:ext cx="609600" cy="9080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2686050" y="6785609"/>
            <a:ext cx="609600" cy="90805"/>
          </a:xfrm>
          <a:custGeom>
            <a:avLst/>
            <a:gdLst/>
            <a:ahLst/>
            <a:cxnLst/>
            <a:rect l="l" t="t" r="r" b="b"/>
            <a:pathLst>
              <a:path w="609600" h="90804">
                <a:moveTo>
                  <a:pt x="0" y="90804"/>
                </a:moveTo>
                <a:lnTo>
                  <a:pt x="609600" y="90804"/>
                </a:lnTo>
                <a:lnTo>
                  <a:pt x="6096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390650" y="6533515"/>
            <a:ext cx="219075" cy="295275"/>
          </a:xfrm>
          <a:custGeom>
            <a:avLst/>
            <a:gdLst/>
            <a:ahLst/>
            <a:cxnLst/>
            <a:rect l="l" t="t" r="r" b="b"/>
            <a:pathLst>
              <a:path w="219075" h="295275">
                <a:moveTo>
                  <a:pt x="109474" y="0"/>
                </a:moveTo>
                <a:lnTo>
                  <a:pt x="0" y="295275"/>
                </a:lnTo>
                <a:lnTo>
                  <a:pt x="219075" y="295275"/>
                </a:lnTo>
                <a:lnTo>
                  <a:pt x="109474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390650" y="6533515"/>
            <a:ext cx="219075" cy="295275"/>
          </a:xfrm>
          <a:custGeom>
            <a:avLst/>
            <a:gdLst/>
            <a:ahLst/>
            <a:cxnLst/>
            <a:rect l="l" t="t" r="r" b="b"/>
            <a:pathLst>
              <a:path w="219075" h="295275">
                <a:moveTo>
                  <a:pt x="109474" y="0"/>
                </a:moveTo>
                <a:lnTo>
                  <a:pt x="0" y="295275"/>
                </a:lnTo>
                <a:lnTo>
                  <a:pt x="219075" y="295275"/>
                </a:lnTo>
                <a:lnTo>
                  <a:pt x="109474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219200" y="6785609"/>
            <a:ext cx="609600" cy="9080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219200" y="6785609"/>
            <a:ext cx="609600" cy="90805"/>
          </a:xfrm>
          <a:custGeom>
            <a:avLst/>
            <a:gdLst/>
            <a:ahLst/>
            <a:cxnLst/>
            <a:rect l="l" t="t" r="r" b="b"/>
            <a:pathLst>
              <a:path w="609600" h="90804">
                <a:moveTo>
                  <a:pt x="0" y="90804"/>
                </a:moveTo>
                <a:lnTo>
                  <a:pt x="609600" y="90804"/>
                </a:lnTo>
                <a:lnTo>
                  <a:pt x="6096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481881" y="6266814"/>
            <a:ext cx="4385945" cy="180975"/>
          </a:xfrm>
          <a:custGeom>
            <a:avLst/>
            <a:gdLst/>
            <a:ahLst/>
            <a:cxnLst/>
            <a:rect l="l" t="t" r="r" b="b"/>
            <a:pathLst>
              <a:path w="4385945" h="180975">
                <a:moveTo>
                  <a:pt x="4018" y="180975"/>
                </a:moveTo>
                <a:lnTo>
                  <a:pt x="0" y="172283"/>
                </a:lnTo>
                <a:lnTo>
                  <a:pt x="446" y="162401"/>
                </a:lnTo>
                <a:lnTo>
                  <a:pt x="9822" y="149899"/>
                </a:lnTo>
                <a:lnTo>
                  <a:pt x="32593" y="133350"/>
                </a:lnTo>
                <a:lnTo>
                  <a:pt x="63606" y="111907"/>
                </a:lnTo>
                <a:lnTo>
                  <a:pt x="104678" y="83118"/>
                </a:lnTo>
                <a:lnTo>
                  <a:pt x="152151" y="54574"/>
                </a:lnTo>
                <a:lnTo>
                  <a:pt x="202366" y="33863"/>
                </a:lnTo>
                <a:lnTo>
                  <a:pt x="251668" y="28575"/>
                </a:lnTo>
                <a:lnTo>
                  <a:pt x="292766" y="42421"/>
                </a:lnTo>
                <a:lnTo>
                  <a:pt x="335982" y="70767"/>
                </a:lnTo>
                <a:lnTo>
                  <a:pt x="380255" y="106203"/>
                </a:lnTo>
                <a:lnTo>
                  <a:pt x="424529" y="141322"/>
                </a:lnTo>
                <a:lnTo>
                  <a:pt x="467744" y="168715"/>
                </a:lnTo>
                <a:lnTo>
                  <a:pt x="508843" y="180975"/>
                </a:lnTo>
                <a:lnTo>
                  <a:pt x="545576" y="173346"/>
                </a:lnTo>
                <a:lnTo>
                  <a:pt x="578340" y="150847"/>
                </a:lnTo>
                <a:lnTo>
                  <a:pt x="610046" y="120729"/>
                </a:lnTo>
                <a:lnTo>
                  <a:pt x="643604" y="90240"/>
                </a:lnTo>
                <a:lnTo>
                  <a:pt x="681924" y="66630"/>
                </a:lnTo>
                <a:lnTo>
                  <a:pt x="727918" y="57150"/>
                </a:lnTo>
                <a:lnTo>
                  <a:pt x="764787" y="61709"/>
                </a:lnTo>
                <a:lnTo>
                  <a:pt x="806689" y="73874"/>
                </a:lnTo>
                <a:lnTo>
                  <a:pt x="852166" y="91369"/>
                </a:lnTo>
                <a:lnTo>
                  <a:pt x="899760" y="111922"/>
                </a:lnTo>
                <a:lnTo>
                  <a:pt x="948012" y="133258"/>
                </a:lnTo>
                <a:lnTo>
                  <a:pt x="995465" y="153105"/>
                </a:lnTo>
                <a:lnTo>
                  <a:pt x="1040659" y="169189"/>
                </a:lnTo>
                <a:lnTo>
                  <a:pt x="1082138" y="179237"/>
                </a:lnTo>
                <a:lnTo>
                  <a:pt x="1118443" y="180975"/>
                </a:lnTo>
                <a:lnTo>
                  <a:pt x="1157709" y="167951"/>
                </a:lnTo>
                <a:lnTo>
                  <a:pt x="1191144" y="140931"/>
                </a:lnTo>
                <a:lnTo>
                  <a:pt x="1220380" y="105746"/>
                </a:lnTo>
                <a:lnTo>
                  <a:pt x="1247050" y="68230"/>
                </a:lnTo>
                <a:lnTo>
                  <a:pt x="1272787" y="34212"/>
                </a:lnTo>
                <a:lnTo>
                  <a:pt x="1299223" y="9524"/>
                </a:lnTo>
                <a:lnTo>
                  <a:pt x="1327993" y="0"/>
                </a:lnTo>
                <a:lnTo>
                  <a:pt x="1358123" y="9525"/>
                </a:lnTo>
                <a:lnTo>
                  <a:pt x="1387864" y="34212"/>
                </a:lnTo>
                <a:lnTo>
                  <a:pt x="1417683" y="68230"/>
                </a:lnTo>
                <a:lnTo>
                  <a:pt x="1448047" y="105746"/>
                </a:lnTo>
                <a:lnTo>
                  <a:pt x="1479421" y="140931"/>
                </a:lnTo>
                <a:lnTo>
                  <a:pt x="1512272" y="167951"/>
                </a:lnTo>
                <a:lnTo>
                  <a:pt x="1547068" y="180975"/>
                </a:lnTo>
                <a:lnTo>
                  <a:pt x="1584390" y="177115"/>
                </a:lnTo>
                <a:lnTo>
                  <a:pt x="1624045" y="160592"/>
                </a:lnTo>
                <a:lnTo>
                  <a:pt x="1665333" y="136238"/>
                </a:lnTo>
                <a:lnTo>
                  <a:pt x="1707554" y="108884"/>
                </a:lnTo>
                <a:lnTo>
                  <a:pt x="1750009" y="83364"/>
                </a:lnTo>
                <a:lnTo>
                  <a:pt x="1791996" y="64508"/>
                </a:lnTo>
                <a:lnTo>
                  <a:pt x="1832818" y="57150"/>
                </a:lnTo>
                <a:lnTo>
                  <a:pt x="1872112" y="64408"/>
                </a:lnTo>
                <a:lnTo>
                  <a:pt x="1910406" y="83031"/>
                </a:lnTo>
                <a:lnTo>
                  <a:pt x="1948334" y="108285"/>
                </a:lnTo>
                <a:lnTo>
                  <a:pt x="1986529" y="135438"/>
                </a:lnTo>
                <a:lnTo>
                  <a:pt x="2025623" y="159758"/>
                </a:lnTo>
                <a:lnTo>
                  <a:pt x="2066250" y="176515"/>
                </a:lnTo>
                <a:lnTo>
                  <a:pt x="2109043" y="180975"/>
                </a:lnTo>
                <a:lnTo>
                  <a:pt x="2148441" y="171420"/>
                </a:lnTo>
                <a:lnTo>
                  <a:pt x="2189321" y="150971"/>
                </a:lnTo>
                <a:lnTo>
                  <a:pt x="2231435" y="123378"/>
                </a:lnTo>
                <a:lnTo>
                  <a:pt x="2274540" y="92392"/>
                </a:lnTo>
                <a:lnTo>
                  <a:pt x="2318388" y="61763"/>
                </a:lnTo>
                <a:lnTo>
                  <a:pt x="2362735" y="35242"/>
                </a:lnTo>
                <a:lnTo>
                  <a:pt x="2407335" y="16579"/>
                </a:lnTo>
                <a:lnTo>
                  <a:pt x="2451943" y="9525"/>
                </a:lnTo>
                <a:lnTo>
                  <a:pt x="2492507" y="15341"/>
                </a:lnTo>
                <a:lnTo>
                  <a:pt x="2534639" y="30942"/>
                </a:lnTo>
                <a:lnTo>
                  <a:pt x="2577743" y="53551"/>
                </a:lnTo>
                <a:lnTo>
                  <a:pt x="2621224" y="80394"/>
                </a:lnTo>
                <a:lnTo>
                  <a:pt x="2664485" y="108694"/>
                </a:lnTo>
                <a:lnTo>
                  <a:pt x="2706931" y="135678"/>
                </a:lnTo>
                <a:lnTo>
                  <a:pt x="2747965" y="158569"/>
                </a:lnTo>
                <a:lnTo>
                  <a:pt x="2786993" y="174593"/>
                </a:lnTo>
                <a:lnTo>
                  <a:pt x="2823418" y="180975"/>
                </a:lnTo>
                <a:lnTo>
                  <a:pt x="2865322" y="172605"/>
                </a:lnTo>
                <a:lnTo>
                  <a:pt x="2902450" y="149706"/>
                </a:lnTo>
                <a:lnTo>
                  <a:pt x="2936635" y="118043"/>
                </a:lnTo>
                <a:lnTo>
                  <a:pt x="2969709" y="83381"/>
                </a:lnTo>
                <a:lnTo>
                  <a:pt x="3003504" y="51484"/>
                </a:lnTo>
                <a:lnTo>
                  <a:pt x="3039855" y="28119"/>
                </a:lnTo>
                <a:lnTo>
                  <a:pt x="3080593" y="19050"/>
                </a:lnTo>
                <a:lnTo>
                  <a:pt x="3120427" y="25825"/>
                </a:lnTo>
                <a:lnTo>
                  <a:pt x="3163163" y="43725"/>
                </a:lnTo>
                <a:lnTo>
                  <a:pt x="3207953" y="69112"/>
                </a:lnTo>
                <a:lnTo>
                  <a:pt x="3253948" y="98345"/>
                </a:lnTo>
                <a:lnTo>
                  <a:pt x="3300300" y="127787"/>
                </a:lnTo>
                <a:lnTo>
                  <a:pt x="3346162" y="153798"/>
                </a:lnTo>
                <a:lnTo>
                  <a:pt x="3390684" y="172741"/>
                </a:lnTo>
                <a:lnTo>
                  <a:pt x="3433018" y="180975"/>
                </a:lnTo>
                <a:lnTo>
                  <a:pt x="3479293" y="174987"/>
                </a:lnTo>
                <a:lnTo>
                  <a:pt x="3524547" y="156482"/>
                </a:lnTo>
                <a:lnTo>
                  <a:pt x="3568845" y="130356"/>
                </a:lnTo>
                <a:lnTo>
                  <a:pt x="3612254" y="101509"/>
                </a:lnTo>
                <a:lnTo>
                  <a:pt x="3654842" y="74839"/>
                </a:lnTo>
                <a:lnTo>
                  <a:pt x="3696674" y="55244"/>
                </a:lnTo>
                <a:lnTo>
                  <a:pt x="3737818" y="47625"/>
                </a:lnTo>
                <a:lnTo>
                  <a:pt x="3778584" y="55344"/>
                </a:lnTo>
                <a:lnTo>
                  <a:pt x="3819016" y="75172"/>
                </a:lnTo>
                <a:lnTo>
                  <a:pt x="3858783" y="102109"/>
                </a:lnTo>
                <a:lnTo>
                  <a:pt x="3897549" y="131156"/>
                </a:lnTo>
                <a:lnTo>
                  <a:pt x="3934983" y="157315"/>
                </a:lnTo>
                <a:lnTo>
                  <a:pt x="3970750" y="175587"/>
                </a:lnTo>
                <a:lnTo>
                  <a:pt x="4004518" y="180975"/>
                </a:lnTo>
                <a:lnTo>
                  <a:pt x="4040678" y="166070"/>
                </a:lnTo>
                <a:lnTo>
                  <a:pt x="4073662" y="133702"/>
                </a:lnTo>
                <a:lnTo>
                  <a:pt x="4104530" y="92868"/>
                </a:lnTo>
                <a:lnTo>
                  <a:pt x="4134340" y="52563"/>
                </a:lnTo>
                <a:lnTo>
                  <a:pt x="4164150" y="21784"/>
                </a:lnTo>
                <a:lnTo>
                  <a:pt x="4195018" y="9525"/>
                </a:lnTo>
                <a:lnTo>
                  <a:pt x="4233118" y="19126"/>
                </a:lnTo>
                <a:lnTo>
                  <a:pt x="4271218" y="45186"/>
                </a:lnTo>
                <a:lnTo>
                  <a:pt x="4309318" y="83591"/>
                </a:lnTo>
                <a:lnTo>
                  <a:pt x="4347418" y="130225"/>
                </a:lnTo>
                <a:lnTo>
                  <a:pt x="4385518" y="1809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781050" y="6022339"/>
            <a:ext cx="76200" cy="425450"/>
          </a:xfrm>
          <a:custGeom>
            <a:avLst/>
            <a:gdLst/>
            <a:ahLst/>
            <a:cxnLst/>
            <a:rect l="l" t="t" r="r" b="b"/>
            <a:pathLst>
              <a:path w="76200" h="425450">
                <a:moveTo>
                  <a:pt x="31750" y="349250"/>
                </a:moveTo>
                <a:lnTo>
                  <a:pt x="0" y="349250"/>
                </a:lnTo>
                <a:lnTo>
                  <a:pt x="38100" y="425450"/>
                </a:lnTo>
                <a:lnTo>
                  <a:pt x="66675" y="368300"/>
                </a:lnTo>
                <a:lnTo>
                  <a:pt x="34594" y="368300"/>
                </a:lnTo>
                <a:lnTo>
                  <a:pt x="31750" y="365506"/>
                </a:lnTo>
                <a:lnTo>
                  <a:pt x="31750" y="349250"/>
                </a:lnTo>
                <a:close/>
              </a:path>
              <a:path w="76200" h="425450">
                <a:moveTo>
                  <a:pt x="41605" y="0"/>
                </a:moveTo>
                <a:lnTo>
                  <a:pt x="34594" y="0"/>
                </a:lnTo>
                <a:lnTo>
                  <a:pt x="31750" y="2794"/>
                </a:lnTo>
                <a:lnTo>
                  <a:pt x="31750" y="365506"/>
                </a:lnTo>
                <a:lnTo>
                  <a:pt x="34594" y="368300"/>
                </a:lnTo>
                <a:lnTo>
                  <a:pt x="41605" y="368300"/>
                </a:lnTo>
                <a:lnTo>
                  <a:pt x="44450" y="365506"/>
                </a:lnTo>
                <a:lnTo>
                  <a:pt x="44450" y="2794"/>
                </a:lnTo>
                <a:lnTo>
                  <a:pt x="41605" y="0"/>
                </a:lnTo>
                <a:close/>
              </a:path>
              <a:path w="76200" h="425450">
                <a:moveTo>
                  <a:pt x="76200" y="349250"/>
                </a:moveTo>
                <a:lnTo>
                  <a:pt x="44450" y="349250"/>
                </a:lnTo>
                <a:lnTo>
                  <a:pt x="44450" y="365506"/>
                </a:lnTo>
                <a:lnTo>
                  <a:pt x="41605" y="368300"/>
                </a:lnTo>
                <a:lnTo>
                  <a:pt x="66675" y="368300"/>
                </a:lnTo>
                <a:lnTo>
                  <a:pt x="76200" y="3492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819150" y="6647815"/>
            <a:ext cx="0" cy="647700"/>
          </a:xfrm>
          <a:custGeom>
            <a:avLst/>
            <a:gdLst/>
            <a:ahLst/>
            <a:cxnLst/>
            <a:rect l="l" t="t" r="r" b="b"/>
            <a:pathLst>
              <a:path w="0" h="647700">
                <a:moveTo>
                  <a:pt x="0" y="0"/>
                </a:moveTo>
                <a:lnTo>
                  <a:pt x="0" y="6477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492250" y="6552565"/>
            <a:ext cx="0" cy="647700"/>
          </a:xfrm>
          <a:custGeom>
            <a:avLst/>
            <a:gdLst/>
            <a:ahLst/>
            <a:cxnLst/>
            <a:rect l="l" t="t" r="r" b="b"/>
            <a:pathLst>
              <a:path w="0" h="647700">
                <a:moveTo>
                  <a:pt x="0" y="0"/>
                </a:moveTo>
                <a:lnTo>
                  <a:pt x="0" y="6477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2971800" y="6552565"/>
            <a:ext cx="0" cy="647700"/>
          </a:xfrm>
          <a:custGeom>
            <a:avLst/>
            <a:gdLst/>
            <a:ahLst/>
            <a:cxnLst/>
            <a:rect l="l" t="t" r="r" b="b"/>
            <a:pathLst>
              <a:path w="0" h="647700">
                <a:moveTo>
                  <a:pt x="0" y="0"/>
                </a:moveTo>
                <a:lnTo>
                  <a:pt x="0" y="6477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4591050" y="6552565"/>
            <a:ext cx="0" cy="647700"/>
          </a:xfrm>
          <a:custGeom>
            <a:avLst/>
            <a:gdLst/>
            <a:ahLst/>
            <a:cxnLst/>
            <a:rect l="l" t="t" r="r" b="b"/>
            <a:pathLst>
              <a:path w="0" h="647700">
                <a:moveTo>
                  <a:pt x="0" y="0"/>
                </a:moveTo>
                <a:lnTo>
                  <a:pt x="0" y="6477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4152900" y="5993764"/>
            <a:ext cx="76200" cy="425450"/>
          </a:xfrm>
          <a:custGeom>
            <a:avLst/>
            <a:gdLst/>
            <a:ahLst/>
            <a:cxnLst/>
            <a:rect l="l" t="t" r="r" b="b"/>
            <a:pathLst>
              <a:path w="76200" h="425450">
                <a:moveTo>
                  <a:pt x="31750" y="349250"/>
                </a:moveTo>
                <a:lnTo>
                  <a:pt x="0" y="349250"/>
                </a:lnTo>
                <a:lnTo>
                  <a:pt x="38100" y="425450"/>
                </a:lnTo>
                <a:lnTo>
                  <a:pt x="66675" y="368300"/>
                </a:lnTo>
                <a:lnTo>
                  <a:pt x="34544" y="368300"/>
                </a:lnTo>
                <a:lnTo>
                  <a:pt x="31750" y="365506"/>
                </a:lnTo>
                <a:lnTo>
                  <a:pt x="31750" y="349250"/>
                </a:lnTo>
                <a:close/>
              </a:path>
              <a:path w="76200" h="425450">
                <a:moveTo>
                  <a:pt x="41655" y="0"/>
                </a:moveTo>
                <a:lnTo>
                  <a:pt x="34544" y="0"/>
                </a:lnTo>
                <a:lnTo>
                  <a:pt x="31750" y="2794"/>
                </a:lnTo>
                <a:lnTo>
                  <a:pt x="31750" y="365506"/>
                </a:lnTo>
                <a:lnTo>
                  <a:pt x="34544" y="368300"/>
                </a:lnTo>
                <a:lnTo>
                  <a:pt x="41655" y="368300"/>
                </a:lnTo>
                <a:lnTo>
                  <a:pt x="44450" y="365506"/>
                </a:lnTo>
                <a:lnTo>
                  <a:pt x="44450" y="2794"/>
                </a:lnTo>
                <a:lnTo>
                  <a:pt x="41655" y="0"/>
                </a:lnTo>
                <a:close/>
              </a:path>
              <a:path w="76200" h="425450">
                <a:moveTo>
                  <a:pt x="76200" y="349250"/>
                </a:moveTo>
                <a:lnTo>
                  <a:pt x="44450" y="349250"/>
                </a:lnTo>
                <a:lnTo>
                  <a:pt x="44450" y="365506"/>
                </a:lnTo>
                <a:lnTo>
                  <a:pt x="41655" y="368300"/>
                </a:lnTo>
                <a:lnTo>
                  <a:pt x="66675" y="368300"/>
                </a:lnTo>
                <a:lnTo>
                  <a:pt x="76200" y="3492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4191000" y="6571615"/>
            <a:ext cx="0" cy="647700"/>
          </a:xfrm>
          <a:custGeom>
            <a:avLst/>
            <a:gdLst/>
            <a:ahLst/>
            <a:cxnLst/>
            <a:rect l="l" t="t" r="r" b="b"/>
            <a:pathLst>
              <a:path w="0" h="647700">
                <a:moveTo>
                  <a:pt x="0" y="0"/>
                </a:moveTo>
                <a:lnTo>
                  <a:pt x="0" y="6477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5915025" y="6533515"/>
            <a:ext cx="0" cy="647700"/>
          </a:xfrm>
          <a:custGeom>
            <a:avLst/>
            <a:gdLst/>
            <a:ahLst/>
            <a:cxnLst/>
            <a:rect l="l" t="t" r="r" b="b"/>
            <a:pathLst>
              <a:path w="0" h="647700">
                <a:moveTo>
                  <a:pt x="0" y="0"/>
                </a:moveTo>
                <a:lnTo>
                  <a:pt x="0" y="6477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819150" y="7095490"/>
            <a:ext cx="5095875" cy="0"/>
          </a:xfrm>
          <a:custGeom>
            <a:avLst/>
            <a:gdLst/>
            <a:ahLst/>
            <a:cxnLst/>
            <a:rect l="l" t="t" r="r" b="b"/>
            <a:pathLst>
              <a:path w="5095875" h="0">
                <a:moveTo>
                  <a:pt x="0" y="0"/>
                </a:moveTo>
                <a:lnTo>
                  <a:pt x="509587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2784348" y="6146164"/>
            <a:ext cx="530860" cy="622935"/>
          </a:xfrm>
          <a:custGeom>
            <a:avLst/>
            <a:gdLst/>
            <a:ahLst/>
            <a:cxnLst/>
            <a:rect l="l" t="t" r="r" b="b"/>
            <a:pathLst>
              <a:path w="530860" h="622934">
                <a:moveTo>
                  <a:pt x="454171" y="31498"/>
                </a:moveTo>
                <a:lnTo>
                  <a:pt x="402335" y="40513"/>
                </a:lnTo>
                <a:lnTo>
                  <a:pt x="341121" y="53340"/>
                </a:lnTo>
                <a:lnTo>
                  <a:pt x="282701" y="68707"/>
                </a:lnTo>
                <a:lnTo>
                  <a:pt x="228091" y="87503"/>
                </a:lnTo>
                <a:lnTo>
                  <a:pt x="178181" y="110744"/>
                </a:lnTo>
                <a:lnTo>
                  <a:pt x="133984" y="139319"/>
                </a:lnTo>
                <a:lnTo>
                  <a:pt x="96774" y="173863"/>
                </a:lnTo>
                <a:lnTo>
                  <a:pt x="67309" y="215011"/>
                </a:lnTo>
                <a:lnTo>
                  <a:pt x="44703" y="261747"/>
                </a:lnTo>
                <a:lnTo>
                  <a:pt x="28193" y="313436"/>
                </a:lnTo>
                <a:lnTo>
                  <a:pt x="16637" y="369062"/>
                </a:lnTo>
                <a:lnTo>
                  <a:pt x="9016" y="427990"/>
                </a:lnTo>
                <a:lnTo>
                  <a:pt x="4423" y="489839"/>
                </a:lnTo>
                <a:lnTo>
                  <a:pt x="1768" y="552577"/>
                </a:lnTo>
                <a:lnTo>
                  <a:pt x="126" y="615823"/>
                </a:lnTo>
                <a:lnTo>
                  <a:pt x="0" y="619379"/>
                </a:lnTo>
                <a:lnTo>
                  <a:pt x="2793" y="622300"/>
                </a:lnTo>
                <a:lnTo>
                  <a:pt x="6350" y="622300"/>
                </a:lnTo>
                <a:lnTo>
                  <a:pt x="9778" y="622427"/>
                </a:lnTo>
                <a:lnTo>
                  <a:pt x="12700" y="619633"/>
                </a:lnTo>
                <a:lnTo>
                  <a:pt x="12836" y="615823"/>
                </a:lnTo>
                <a:lnTo>
                  <a:pt x="14494" y="552196"/>
                </a:lnTo>
                <a:lnTo>
                  <a:pt x="17176" y="489331"/>
                </a:lnTo>
                <a:lnTo>
                  <a:pt x="21716" y="429133"/>
                </a:lnTo>
                <a:lnTo>
                  <a:pt x="29209" y="370967"/>
                </a:lnTo>
                <a:lnTo>
                  <a:pt x="40512" y="316230"/>
                </a:lnTo>
                <a:lnTo>
                  <a:pt x="56641" y="265938"/>
                </a:lnTo>
                <a:lnTo>
                  <a:pt x="78485" y="220980"/>
                </a:lnTo>
                <a:lnTo>
                  <a:pt x="106679" y="181864"/>
                </a:lnTo>
                <a:lnTo>
                  <a:pt x="142239" y="148971"/>
                </a:lnTo>
                <a:lnTo>
                  <a:pt x="184657" y="121666"/>
                </a:lnTo>
                <a:lnTo>
                  <a:pt x="233171" y="99187"/>
                </a:lnTo>
                <a:lnTo>
                  <a:pt x="286512" y="80772"/>
                </a:lnTo>
                <a:lnTo>
                  <a:pt x="344169" y="65659"/>
                </a:lnTo>
                <a:lnTo>
                  <a:pt x="404749" y="52959"/>
                </a:lnTo>
                <a:lnTo>
                  <a:pt x="456207" y="44076"/>
                </a:lnTo>
                <a:lnTo>
                  <a:pt x="454171" y="31498"/>
                </a:lnTo>
                <a:close/>
              </a:path>
              <a:path w="530860" h="622934">
                <a:moveTo>
                  <a:pt x="525781" y="28702"/>
                </a:moveTo>
                <a:lnTo>
                  <a:pt x="470026" y="28702"/>
                </a:lnTo>
                <a:lnTo>
                  <a:pt x="473328" y="31115"/>
                </a:lnTo>
                <a:lnTo>
                  <a:pt x="473963" y="34544"/>
                </a:lnTo>
                <a:lnTo>
                  <a:pt x="474472" y="37973"/>
                </a:lnTo>
                <a:lnTo>
                  <a:pt x="472186" y="41275"/>
                </a:lnTo>
                <a:lnTo>
                  <a:pt x="468756" y="41910"/>
                </a:lnTo>
                <a:lnTo>
                  <a:pt x="456207" y="44076"/>
                </a:lnTo>
                <a:lnTo>
                  <a:pt x="461263" y="75311"/>
                </a:lnTo>
                <a:lnTo>
                  <a:pt x="525781" y="28702"/>
                </a:lnTo>
                <a:close/>
              </a:path>
              <a:path w="530860" h="622934">
                <a:moveTo>
                  <a:pt x="470026" y="28702"/>
                </a:moveTo>
                <a:lnTo>
                  <a:pt x="466597" y="29337"/>
                </a:lnTo>
                <a:lnTo>
                  <a:pt x="454171" y="31498"/>
                </a:lnTo>
                <a:lnTo>
                  <a:pt x="456207" y="44076"/>
                </a:lnTo>
                <a:lnTo>
                  <a:pt x="468756" y="41910"/>
                </a:lnTo>
                <a:lnTo>
                  <a:pt x="472186" y="41275"/>
                </a:lnTo>
                <a:lnTo>
                  <a:pt x="474472" y="37973"/>
                </a:lnTo>
                <a:lnTo>
                  <a:pt x="473963" y="34544"/>
                </a:lnTo>
                <a:lnTo>
                  <a:pt x="473328" y="31115"/>
                </a:lnTo>
                <a:lnTo>
                  <a:pt x="470026" y="28702"/>
                </a:lnTo>
                <a:close/>
              </a:path>
              <a:path w="530860" h="622934">
                <a:moveTo>
                  <a:pt x="449071" y="0"/>
                </a:moveTo>
                <a:lnTo>
                  <a:pt x="454171" y="31498"/>
                </a:lnTo>
                <a:lnTo>
                  <a:pt x="466597" y="29337"/>
                </a:lnTo>
                <a:lnTo>
                  <a:pt x="470026" y="28702"/>
                </a:lnTo>
                <a:lnTo>
                  <a:pt x="525781" y="28702"/>
                </a:lnTo>
                <a:lnTo>
                  <a:pt x="530351" y="25400"/>
                </a:lnTo>
                <a:lnTo>
                  <a:pt x="4490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1345438" y="6225920"/>
            <a:ext cx="1085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B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0" name="object 8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81" name="object 8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  <p:sp>
        <p:nvSpPr>
          <p:cNvPr id="67" name="object 67"/>
          <p:cNvSpPr txBox="1"/>
          <p:nvPr/>
        </p:nvSpPr>
        <p:spPr>
          <a:xfrm>
            <a:off x="3063875" y="6512432"/>
            <a:ext cx="17252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1618615" algn="l"/>
              </a:tabLst>
            </a:pPr>
            <a:r>
              <a:rPr dirty="0" sz="1200">
                <a:latin typeface="Calibri"/>
                <a:cs typeface="Calibri"/>
              </a:rPr>
              <a:t>C	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650240" y="6292976"/>
            <a:ext cx="54889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400675" algn="l"/>
              </a:tabLst>
            </a:pPr>
            <a:r>
              <a:rPr dirty="0" sz="1200">
                <a:latin typeface="Calibri"/>
                <a:cs typeface="Calibri"/>
              </a:rPr>
              <a:t>A	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802944" y="6026276"/>
            <a:ext cx="3054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5</a:t>
            </a:r>
            <a:r>
              <a:rPr dirty="0" sz="1200" spc="-7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kN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936875" y="5988176"/>
            <a:ext cx="54356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25</a:t>
            </a:r>
            <a:r>
              <a:rPr dirty="0" sz="1200" spc="-6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kN.m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44500" y="4073778"/>
            <a:ext cx="6502400" cy="19799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K</a:t>
            </a:r>
            <a:r>
              <a:rPr dirty="0" baseline="-12345" sz="1350" spc="-7">
                <a:latin typeface="Times New Roman"/>
                <a:cs typeface="Times New Roman"/>
              </a:rPr>
              <a:t>A</a:t>
            </a:r>
            <a:r>
              <a:rPr dirty="0" sz="1400" spc="-5">
                <a:latin typeface="Times New Roman"/>
                <a:cs typeface="Times New Roman"/>
              </a:rPr>
              <a:t>=0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dirty="0" sz="1400" spc="-5">
                <a:latin typeface="Times New Roman"/>
                <a:cs typeface="Times New Roman"/>
              </a:rPr>
              <a:t>D.F </a:t>
            </a:r>
            <a:r>
              <a:rPr dirty="0" baseline="-12345" sz="1350" spc="-7">
                <a:latin typeface="Times New Roman"/>
                <a:cs typeface="Times New Roman"/>
              </a:rPr>
              <a:t>AB</a:t>
            </a:r>
            <a:r>
              <a:rPr dirty="0" sz="1400" spc="-5">
                <a:latin typeface="Times New Roman"/>
                <a:cs typeface="Times New Roman"/>
              </a:rPr>
              <a:t>=(3EI/L)/( 3EI/L+0)=1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10000"/>
              </a:lnSpc>
              <a:spcBef>
                <a:spcPts val="994"/>
              </a:spcBef>
            </a:pPr>
            <a:r>
              <a:rPr dirty="0" sz="1400" spc="-5">
                <a:latin typeface="Times New Roman"/>
                <a:cs typeface="Times New Roman"/>
              </a:rPr>
              <a:t>Example(1):- using moment distribution method analysis the continuous beam </a:t>
            </a:r>
            <a:r>
              <a:rPr dirty="0" sz="1400">
                <a:latin typeface="Times New Roman"/>
                <a:cs typeface="Times New Roman"/>
              </a:rPr>
              <a:t>shown , due  to </a:t>
            </a:r>
            <a:r>
              <a:rPr dirty="0" sz="1400" spc="-5">
                <a:latin typeface="Times New Roman"/>
                <a:cs typeface="Times New Roman"/>
              </a:rPr>
              <a:t>the applied loading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and:</a:t>
            </a:r>
            <a:endParaRPr sz="1400">
              <a:latin typeface="Times New Roman"/>
              <a:cs typeface="Times New Roman"/>
            </a:endParaRPr>
          </a:p>
          <a:p>
            <a:pPr marL="12700" marR="186055">
              <a:lnSpc>
                <a:spcPct val="110000"/>
              </a:lnSpc>
              <a:spcBef>
                <a:spcPts val="1010"/>
              </a:spcBef>
            </a:pPr>
            <a:r>
              <a:rPr dirty="0" sz="1400">
                <a:latin typeface="Times New Roman"/>
                <a:cs typeface="Times New Roman"/>
              </a:rPr>
              <a:t>A settlement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support D=18 </a:t>
            </a:r>
            <a:r>
              <a:rPr dirty="0" sz="1400" spc="-10">
                <a:latin typeface="Times New Roman"/>
                <a:cs typeface="Times New Roman"/>
              </a:rPr>
              <a:t>mm </a:t>
            </a:r>
            <a:r>
              <a:rPr dirty="0" sz="1400" spc="-5">
                <a:latin typeface="Times New Roman"/>
                <a:cs typeface="Times New Roman"/>
              </a:rPr>
              <a:t>downward 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rotational slip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E=0.002 rad C.C.W. </a:t>
            </a:r>
            <a:r>
              <a:rPr dirty="0" sz="1400">
                <a:latin typeface="Times New Roman"/>
                <a:cs typeface="Times New Roman"/>
              </a:rPr>
              <a:t>use  </a:t>
            </a:r>
            <a:r>
              <a:rPr dirty="0" sz="1400" spc="-5">
                <a:latin typeface="Times New Roman"/>
                <a:cs typeface="Times New Roman"/>
              </a:rPr>
              <a:t>EI=3(10</a:t>
            </a:r>
            <a:r>
              <a:rPr dirty="0" baseline="40123" sz="1350" spc="-7">
                <a:latin typeface="Times New Roman"/>
                <a:cs typeface="Times New Roman"/>
              </a:rPr>
              <a:t>4</a:t>
            </a:r>
            <a:r>
              <a:rPr dirty="0" sz="1400" spc="-5">
                <a:latin typeface="Times New Roman"/>
                <a:cs typeface="Times New Roman"/>
              </a:rPr>
              <a:t>) </a:t>
            </a:r>
            <a:r>
              <a:rPr dirty="0" sz="1400" spc="-10">
                <a:latin typeface="Times New Roman"/>
                <a:cs typeface="Times New Roman"/>
              </a:rPr>
              <a:t>kN.m</a:t>
            </a:r>
            <a:r>
              <a:rPr dirty="0" baseline="40123" sz="1350" spc="-15">
                <a:latin typeface="Times New Roman"/>
                <a:cs typeface="Times New Roman"/>
              </a:rPr>
              <a:t>2</a:t>
            </a:r>
            <a:endParaRPr baseline="40123" sz="1350">
              <a:latin typeface="Times New Roman"/>
              <a:cs typeface="Times New Roman"/>
            </a:endParaRPr>
          </a:p>
          <a:p>
            <a:pPr algn="ctr" marL="1093470">
              <a:lnSpc>
                <a:spcPct val="100000"/>
              </a:lnSpc>
              <a:spcBef>
                <a:spcPts val="10"/>
              </a:spcBef>
            </a:pPr>
            <a:r>
              <a:rPr dirty="0" sz="1200">
                <a:latin typeface="Calibri"/>
                <a:cs typeface="Calibri"/>
              </a:rPr>
              <a:t>18 </a:t>
            </a:r>
            <a:r>
              <a:rPr dirty="0" sz="1200" spc="-5">
                <a:latin typeface="Calibri"/>
                <a:cs typeface="Calibri"/>
              </a:rPr>
              <a:t>kN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1570989" y="6111620"/>
            <a:ext cx="5645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12</a:t>
            </a:r>
            <a:r>
              <a:rPr dirty="0" sz="1200" spc="-6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kN/m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932484" y="7122032"/>
            <a:ext cx="2603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2</a:t>
            </a:r>
            <a:r>
              <a:rPr dirty="0" sz="1200" spc="-7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2089150" y="7122032"/>
            <a:ext cx="2603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6</a:t>
            </a:r>
            <a:r>
              <a:rPr dirty="0" sz="1200" spc="-7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3374263" y="7122032"/>
            <a:ext cx="2603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4</a:t>
            </a:r>
            <a:r>
              <a:rPr dirty="0" sz="1200" spc="-7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250816" y="7122032"/>
            <a:ext cx="2603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2</a:t>
            </a:r>
            <a:r>
              <a:rPr dirty="0" sz="1200" spc="-7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994528" y="7122032"/>
            <a:ext cx="2603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5</a:t>
            </a:r>
            <a:r>
              <a:rPr dirty="0" sz="1200" spc="-7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2014982" y="6579488"/>
            <a:ext cx="16446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1515110" algn="l"/>
              </a:tabLst>
            </a:pPr>
            <a:r>
              <a:rPr dirty="0" sz="1200">
                <a:latin typeface="Calibri"/>
                <a:cs typeface="Calibri"/>
              </a:rPr>
              <a:t>I	2I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5092572" y="6559677"/>
            <a:ext cx="12953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3I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0188" y="427735"/>
            <a:ext cx="586232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mbria"/>
                <a:cs typeface="Cambria"/>
              </a:rPr>
              <a:t>THEORY OF STRUCTURES -------------------- DR. WISSAM D.</a:t>
            </a:r>
            <a:r>
              <a:rPr dirty="0" sz="1600" spc="70">
                <a:latin typeface="Cambria"/>
                <a:cs typeface="Cambria"/>
              </a:rPr>
              <a:t> </a:t>
            </a:r>
            <a:r>
              <a:rPr dirty="0" sz="1600" spc="-5">
                <a:latin typeface="Cambria"/>
                <a:cs typeface="Cambria"/>
              </a:rPr>
              <a:t>SALMAN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40436" y="73837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40436" y="70561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4500" y="871219"/>
            <a:ext cx="528320" cy="23939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44">
                <a:latin typeface="Cambria Math"/>
                <a:cs typeface="Cambria Math"/>
              </a:rPr>
              <a:t> </a:t>
            </a:r>
            <a:r>
              <a:rPr dirty="0" baseline="-16666" sz="1500" spc="65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94968" y="735583"/>
            <a:ext cx="6762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10">
                <a:latin typeface="Cambria Math"/>
                <a:cs typeface="Cambria Math"/>
              </a:rPr>
              <a:t>(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)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007668" y="1011935"/>
            <a:ext cx="657225" cy="0"/>
          </a:xfrm>
          <a:custGeom>
            <a:avLst/>
            <a:gdLst/>
            <a:ahLst/>
            <a:cxnLst/>
            <a:rect l="l" t="t" r="r" b="b"/>
            <a:pathLst>
              <a:path w="657225" h="0">
                <a:moveTo>
                  <a:pt x="0" y="0"/>
                </a:moveTo>
                <a:lnTo>
                  <a:pt x="65684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691385" y="871219"/>
            <a:ext cx="158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863598" y="735583"/>
            <a:ext cx="716280" cy="4413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59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1310"/>
              </a:spcBef>
            </a:pPr>
            <a:r>
              <a:rPr dirty="0" baseline="-15873" sz="2100" spc="697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876298" y="1011935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2593975" y="871219"/>
            <a:ext cx="158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766186" y="735583"/>
            <a:ext cx="1413510" cy="4413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ctr" marR="635">
              <a:lnSpc>
                <a:spcPct val="100000"/>
              </a:lnSpc>
              <a:spcBef>
                <a:spcPts val="1310"/>
              </a:spcBef>
            </a:pPr>
            <a:r>
              <a:rPr dirty="0" baseline="-15873" sz="2100" spc="697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778886" y="1011935"/>
            <a:ext cx="1387475" cy="0"/>
          </a:xfrm>
          <a:custGeom>
            <a:avLst/>
            <a:gdLst/>
            <a:ahLst/>
            <a:cxnLst/>
            <a:rect l="l" t="t" r="r" b="b"/>
            <a:pathLst>
              <a:path w="1387475" h="0">
                <a:moveTo>
                  <a:pt x="0" y="0"/>
                </a:moveTo>
                <a:lnTo>
                  <a:pt x="138709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4202048" y="871219"/>
            <a:ext cx="6381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44500" y="1456689"/>
            <a:ext cx="530860" cy="23939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44">
                <a:latin typeface="Cambria Math"/>
                <a:cs typeface="Cambria Math"/>
              </a:rPr>
              <a:t> </a:t>
            </a:r>
            <a:r>
              <a:rPr dirty="0" baseline="-16666" sz="1500" spc="65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89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98016" y="873606"/>
            <a:ext cx="543560" cy="687070"/>
          </a:xfrm>
          <a:prstGeom prst="rect">
            <a:avLst/>
          </a:prstGeom>
        </p:spPr>
        <p:txBody>
          <a:bodyPr wrap="square" lIns="0" tIns="129539" rIns="0" bIns="0" rtlCol="0" vert="horz">
            <a:spAutoFit/>
          </a:bodyPr>
          <a:lstStyle/>
          <a:p>
            <a:pPr marL="239395">
              <a:lnSpc>
                <a:spcPct val="100000"/>
              </a:lnSpc>
              <a:spcBef>
                <a:spcPts val="1019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65">
                <a:latin typeface="Cambria Math"/>
                <a:cs typeface="Cambria Math"/>
              </a:rPr>
              <a:t>(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)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61084" y="1575561"/>
            <a:ext cx="2235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010716" y="1597405"/>
            <a:ext cx="524510" cy="0"/>
          </a:xfrm>
          <a:custGeom>
            <a:avLst/>
            <a:gdLst/>
            <a:ahLst/>
            <a:cxnLst/>
            <a:rect l="l" t="t" r="r" b="b"/>
            <a:pathLst>
              <a:path w="524510" h="0">
                <a:moveTo>
                  <a:pt x="0" y="0"/>
                </a:moveTo>
                <a:lnTo>
                  <a:pt x="52425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561846" y="1456689"/>
            <a:ext cx="158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734057" y="1321053"/>
            <a:ext cx="7156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58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746757" y="1597405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2462910" y="1456689"/>
            <a:ext cx="158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635123" y="1321053"/>
            <a:ext cx="141478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988566" y="1522221"/>
            <a:ext cx="1447800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  <a:tabLst>
                <a:tab pos="1262380" algn="l"/>
              </a:tabLst>
            </a:pPr>
            <a:r>
              <a:rPr dirty="0" baseline="-15873" sz="2100" spc="697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baseline="-15873" sz="2100" spc="697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647823" y="1597405"/>
            <a:ext cx="1387475" cy="0"/>
          </a:xfrm>
          <a:custGeom>
            <a:avLst/>
            <a:gdLst/>
            <a:ahLst/>
            <a:cxnLst/>
            <a:rect l="l" t="t" r="r" b="b"/>
            <a:pathLst>
              <a:path w="1387475" h="0">
                <a:moveTo>
                  <a:pt x="0" y="0"/>
                </a:moveTo>
                <a:lnTo>
                  <a:pt x="138709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4072509" y="1456689"/>
            <a:ext cx="6381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44500" y="2040382"/>
            <a:ext cx="534035" cy="23939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</a:t>
            </a:r>
            <a:r>
              <a:rPr dirty="0" baseline="-16666" sz="1500" spc="675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001064" y="1904745"/>
            <a:ext cx="6762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baseline="1984" sz="2100" spc="-15">
                <a:latin typeface="Cambria Math"/>
                <a:cs typeface="Cambria Math"/>
              </a:rPr>
              <a:t>(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baseline="1984" sz="2100" spc="-15">
                <a:latin typeface="Cambria Math"/>
                <a:cs typeface="Cambria Math"/>
              </a:rPr>
              <a:t>)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013764" y="2181097"/>
            <a:ext cx="657225" cy="0"/>
          </a:xfrm>
          <a:custGeom>
            <a:avLst/>
            <a:gdLst/>
            <a:ahLst/>
            <a:cxnLst/>
            <a:rect l="l" t="t" r="r" b="b"/>
            <a:pathLst>
              <a:path w="657225" h="0">
                <a:moveTo>
                  <a:pt x="0" y="0"/>
                </a:moveTo>
                <a:lnTo>
                  <a:pt x="65684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1697482" y="2040382"/>
            <a:ext cx="158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869694" y="1904745"/>
            <a:ext cx="14154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513202" y="2159254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882394" y="2181097"/>
            <a:ext cx="1387475" cy="0"/>
          </a:xfrm>
          <a:custGeom>
            <a:avLst/>
            <a:gdLst/>
            <a:ahLst/>
            <a:cxnLst/>
            <a:rect l="l" t="t" r="r" b="b"/>
            <a:pathLst>
              <a:path w="1387475" h="0">
                <a:moveTo>
                  <a:pt x="0" y="0"/>
                </a:moveTo>
                <a:lnTo>
                  <a:pt x="138709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3298063" y="2040382"/>
            <a:ext cx="158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470275" y="1904745"/>
            <a:ext cx="1414145" cy="4406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ctr" marR="635">
              <a:lnSpc>
                <a:spcPct val="100000"/>
              </a:lnSpc>
              <a:spcBef>
                <a:spcPts val="1305"/>
              </a:spcBef>
            </a:pPr>
            <a:r>
              <a:rPr dirty="0" baseline="-15873" sz="2100" spc="697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3482975" y="2181097"/>
            <a:ext cx="1387475" cy="0"/>
          </a:xfrm>
          <a:custGeom>
            <a:avLst/>
            <a:gdLst/>
            <a:ahLst/>
            <a:cxnLst/>
            <a:rect l="l" t="t" r="r" b="b"/>
            <a:pathLst>
              <a:path w="1387475" h="0">
                <a:moveTo>
                  <a:pt x="0" y="0"/>
                </a:moveTo>
                <a:lnTo>
                  <a:pt x="138709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4906136" y="2040382"/>
            <a:ext cx="6413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44500" y="2625597"/>
            <a:ext cx="532765" cy="239395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67">
                <a:latin typeface="Cambria Math"/>
                <a:cs typeface="Cambria Math"/>
              </a:rPr>
              <a:t> </a:t>
            </a:r>
            <a:r>
              <a:rPr dirty="0" baseline="-16666" sz="1500" spc="675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999540" y="2042515"/>
            <a:ext cx="543560" cy="687070"/>
          </a:xfrm>
          <a:prstGeom prst="rect">
            <a:avLst/>
          </a:prstGeom>
        </p:spPr>
        <p:txBody>
          <a:bodyPr wrap="square" lIns="0" tIns="129539" rIns="0" bIns="0" rtlCol="0" vert="horz">
            <a:spAutoFit/>
          </a:bodyPr>
          <a:lstStyle/>
          <a:p>
            <a:pPr marL="243840">
              <a:lnSpc>
                <a:spcPct val="100000"/>
              </a:lnSpc>
              <a:spcBef>
                <a:spcPts val="1019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baseline="1984" sz="2100" spc="697">
                <a:latin typeface="Cambria Math"/>
                <a:cs typeface="Cambria Math"/>
              </a:rPr>
              <a:t>(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)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162608" y="2744469"/>
            <a:ext cx="2235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1012240" y="2766313"/>
            <a:ext cx="524510" cy="0"/>
          </a:xfrm>
          <a:custGeom>
            <a:avLst/>
            <a:gdLst/>
            <a:ahLst/>
            <a:cxnLst/>
            <a:rect l="l" t="t" r="r" b="b"/>
            <a:pathLst>
              <a:path w="524510" h="0">
                <a:moveTo>
                  <a:pt x="0" y="0"/>
                </a:moveTo>
                <a:lnTo>
                  <a:pt x="52425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1563369" y="2625597"/>
            <a:ext cx="158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735582" y="2489961"/>
            <a:ext cx="14160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379091" y="2744469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1748282" y="2766313"/>
            <a:ext cx="1387475" cy="0"/>
          </a:xfrm>
          <a:custGeom>
            <a:avLst/>
            <a:gdLst/>
            <a:ahLst/>
            <a:cxnLst/>
            <a:rect l="l" t="t" r="r" b="b"/>
            <a:pathLst>
              <a:path w="1387475" h="0">
                <a:moveTo>
                  <a:pt x="0" y="0"/>
                </a:moveTo>
                <a:lnTo>
                  <a:pt x="138709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3162426" y="2625597"/>
            <a:ext cx="158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334639" y="2489961"/>
            <a:ext cx="14154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939666" y="2691130"/>
            <a:ext cx="198120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baseline="-15873" sz="2100" spc="697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3347339" y="2766313"/>
            <a:ext cx="1387475" cy="0"/>
          </a:xfrm>
          <a:custGeom>
            <a:avLst/>
            <a:gdLst/>
            <a:ahLst/>
            <a:cxnLst/>
            <a:rect l="l" t="t" r="r" b="b"/>
            <a:pathLst>
              <a:path w="1387475" h="0">
                <a:moveTo>
                  <a:pt x="0" y="0"/>
                </a:moveTo>
                <a:lnTo>
                  <a:pt x="138709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4772025" y="2625597"/>
            <a:ext cx="6394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44500" y="3067557"/>
            <a:ext cx="1885950" cy="6013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2-distribution factor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(D.F)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70"/>
              </a:spcBef>
            </a:pPr>
            <a:r>
              <a:rPr dirty="0" sz="1400">
                <a:latin typeface="Times New Roman"/>
                <a:cs typeface="Times New Roman"/>
              </a:rPr>
              <a:t>a-for </a:t>
            </a:r>
            <a:r>
              <a:rPr dirty="0" sz="1400" spc="-5">
                <a:latin typeface="Times New Roman"/>
                <a:cs typeface="Times New Roman"/>
              </a:rPr>
              <a:t>joint </a:t>
            </a:r>
            <a:r>
              <a:rPr dirty="0" sz="1400">
                <a:latin typeface="Times New Roman"/>
                <a:cs typeface="Times New Roman"/>
              </a:rPr>
              <a:t>c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55751" y="3997578"/>
            <a:ext cx="1873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09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972616" y="4049902"/>
            <a:ext cx="281940" cy="0"/>
          </a:xfrm>
          <a:custGeom>
            <a:avLst/>
            <a:gdLst/>
            <a:ahLst/>
            <a:cxnLst/>
            <a:rect l="l" t="t" r="r" b="b"/>
            <a:pathLst>
              <a:path w="281940" h="0">
                <a:moveTo>
                  <a:pt x="0" y="0"/>
                </a:moveTo>
                <a:lnTo>
                  <a:pt x="2819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1051356" y="4028058"/>
            <a:ext cx="63944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527685" algn="l"/>
              </a:tabLst>
            </a:pP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1487677" y="4049902"/>
            <a:ext cx="281940" cy="0"/>
          </a:xfrm>
          <a:custGeom>
            <a:avLst/>
            <a:gdLst/>
            <a:ahLst/>
            <a:cxnLst/>
            <a:rect l="l" t="t" r="r" b="b"/>
            <a:pathLst>
              <a:path w="281939" h="0">
                <a:moveTo>
                  <a:pt x="0" y="0"/>
                </a:moveTo>
                <a:lnTo>
                  <a:pt x="28194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444500" y="3909186"/>
            <a:ext cx="198310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46075" algn="l"/>
              </a:tabLst>
            </a:pPr>
            <a:r>
              <a:rPr dirty="0" sz="1400" spc="670">
                <a:latin typeface="Cambria Math"/>
                <a:cs typeface="Cambria Math"/>
              </a:rPr>
              <a:t> </a:t>
            </a:r>
            <a:r>
              <a:rPr dirty="0" sz="1400" spc="67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</a:t>
            </a:r>
            <a:r>
              <a:rPr dirty="0" baseline="41666" sz="2100" spc="585">
                <a:latin typeface="Cambria Math"/>
                <a:cs typeface="Cambria Math"/>
              </a:rPr>
              <a:t> </a:t>
            </a:r>
            <a:r>
              <a:rPr dirty="0" baseline="41666" sz="2100" spc="592">
                <a:latin typeface="Cambria Math"/>
                <a:cs typeface="Cambria Math"/>
              </a:rPr>
              <a:t> </a:t>
            </a:r>
            <a:r>
              <a:rPr dirty="0" baseline="41666" sz="2100" spc="17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</a:t>
            </a:r>
            <a:r>
              <a:rPr dirty="0" baseline="41666" sz="2100" spc="585">
                <a:latin typeface="Cambria Math"/>
                <a:cs typeface="Cambria Math"/>
              </a:rPr>
              <a:t> </a:t>
            </a:r>
            <a:r>
              <a:rPr dirty="0" baseline="41666" sz="2100" spc="592">
                <a:latin typeface="Cambria Math"/>
                <a:cs typeface="Cambria Math"/>
              </a:rPr>
              <a:t> </a:t>
            </a:r>
            <a:r>
              <a:rPr dirty="0" baseline="41666" sz="2100" spc="15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44500" y="4474590"/>
            <a:ext cx="1504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6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555751" y="4562982"/>
            <a:ext cx="1917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3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977188" y="4615306"/>
            <a:ext cx="281940" cy="0"/>
          </a:xfrm>
          <a:custGeom>
            <a:avLst/>
            <a:gdLst/>
            <a:ahLst/>
            <a:cxnLst/>
            <a:rect l="l" t="t" r="r" b="b"/>
            <a:pathLst>
              <a:path w="281940" h="0">
                <a:moveTo>
                  <a:pt x="0" y="0"/>
                </a:moveTo>
                <a:lnTo>
                  <a:pt x="2819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1055928" y="4593462"/>
            <a:ext cx="76454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652145" algn="l"/>
              </a:tabLst>
            </a:pP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1490725" y="4615306"/>
            <a:ext cx="535305" cy="0"/>
          </a:xfrm>
          <a:custGeom>
            <a:avLst/>
            <a:gdLst/>
            <a:ahLst/>
            <a:cxnLst/>
            <a:rect l="l" t="t" r="r" b="b"/>
            <a:pathLst>
              <a:path w="535305" h="0">
                <a:moveTo>
                  <a:pt x="0" y="0"/>
                </a:moveTo>
                <a:lnTo>
                  <a:pt x="53492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 txBox="1"/>
          <p:nvPr/>
        </p:nvSpPr>
        <p:spPr>
          <a:xfrm>
            <a:off x="783132" y="4338954"/>
            <a:ext cx="158750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475105" algn="l"/>
              </a:tabLst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62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  </a:t>
            </a:r>
            <a:r>
              <a:rPr dirty="0" sz="1400" spc="2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2258822" y="4615306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 txBox="1"/>
          <p:nvPr/>
        </p:nvSpPr>
        <p:spPr>
          <a:xfrm>
            <a:off x="2063242" y="4474590"/>
            <a:ext cx="51562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 spc="-112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555751" y="5120766"/>
            <a:ext cx="10223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987348" y="5120766"/>
            <a:ext cx="1873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09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1482597" y="5120766"/>
            <a:ext cx="1917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3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941322" y="5151246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1905254" y="5173090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 h="0">
                <a:moveTo>
                  <a:pt x="0" y="0"/>
                </a:moveTo>
                <a:lnTo>
                  <a:pt x="19659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 txBox="1"/>
          <p:nvPr/>
        </p:nvSpPr>
        <p:spPr>
          <a:xfrm>
            <a:off x="444500" y="5032374"/>
            <a:ext cx="18783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67080" algn="l"/>
                <a:tab pos="1277620" algn="l"/>
              </a:tabLst>
            </a:pPr>
            <a:r>
              <a:rPr dirty="0" sz="1400" spc="670">
                <a:latin typeface="Cambria Math"/>
                <a:cs typeface="Cambria Math"/>
              </a:rPr>
              <a:t> </a:t>
            </a:r>
            <a:r>
              <a:rPr dirty="0" sz="1400" spc="670">
                <a:latin typeface="Cambria Math"/>
                <a:cs typeface="Cambria Math"/>
              </a:rPr>
              <a:t>  </a:t>
            </a:r>
            <a:r>
              <a:rPr dirty="0" sz="1400" spc="6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6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6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 </a:t>
            </a:r>
            <a:r>
              <a:rPr dirty="0" baseline="41666" sz="2100" spc="-13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727963" y="5678804"/>
            <a:ext cx="1873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09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176324" y="5709284"/>
            <a:ext cx="213360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sz="1400" spc="565">
                <a:latin typeface="Cambria Math"/>
                <a:cs typeface="Cambria Math"/>
              </a:rPr>
              <a:t> </a:t>
            </a:r>
            <a:r>
              <a:rPr dirty="0" baseline="-16666" sz="1500" spc="569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1146352" y="5731128"/>
            <a:ext cx="283845" cy="0"/>
          </a:xfrm>
          <a:custGeom>
            <a:avLst/>
            <a:gdLst/>
            <a:ahLst/>
            <a:cxnLst/>
            <a:rect l="l" t="t" r="r" b="b"/>
            <a:pathLst>
              <a:path w="283844" h="0">
                <a:moveTo>
                  <a:pt x="0" y="0"/>
                </a:moveTo>
                <a:lnTo>
                  <a:pt x="28346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 txBox="1"/>
          <p:nvPr/>
        </p:nvSpPr>
        <p:spPr>
          <a:xfrm>
            <a:off x="444500" y="5590412"/>
            <a:ext cx="16624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20065" algn="l"/>
              </a:tabLst>
            </a:pPr>
            <a:r>
              <a:rPr dirty="0" sz="1400" spc="69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5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41666" sz="2100" spc="847">
                <a:latin typeface="Cambria Math"/>
                <a:cs typeface="Cambria Math"/>
              </a:rPr>
              <a:t> </a:t>
            </a:r>
            <a:r>
              <a:rPr dirty="0" baseline="44444" sz="1500" spc="615">
                <a:latin typeface="Cambria Math"/>
                <a:cs typeface="Cambria Math"/>
              </a:rPr>
              <a:t> </a:t>
            </a:r>
            <a:r>
              <a:rPr dirty="0" baseline="44444" sz="1500" spc="622">
                <a:latin typeface="Cambria Math"/>
                <a:cs typeface="Cambria Math"/>
              </a:rPr>
              <a:t> </a:t>
            </a:r>
            <a:r>
              <a:rPr dirty="0" baseline="44444" sz="1500">
                <a:latin typeface="Cambria Math"/>
                <a:cs typeface="Cambria Math"/>
              </a:rPr>
              <a:t> </a:t>
            </a:r>
            <a:r>
              <a:rPr dirty="0" baseline="44444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727963" y="6273164"/>
            <a:ext cx="1917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3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1182420" y="6303644"/>
            <a:ext cx="213360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sz="1400" spc="565">
                <a:latin typeface="Cambria Math"/>
                <a:cs typeface="Cambria Math"/>
              </a:rPr>
              <a:t> </a:t>
            </a:r>
            <a:r>
              <a:rPr dirty="0" baseline="-16666" sz="1500" spc="569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1150924" y="6325488"/>
            <a:ext cx="288290" cy="0"/>
          </a:xfrm>
          <a:custGeom>
            <a:avLst/>
            <a:gdLst/>
            <a:ahLst/>
            <a:cxnLst/>
            <a:rect l="l" t="t" r="r" b="b"/>
            <a:pathLst>
              <a:path w="288290" h="0">
                <a:moveTo>
                  <a:pt x="0" y="0"/>
                </a:moveTo>
                <a:lnTo>
                  <a:pt x="288036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 txBox="1"/>
          <p:nvPr/>
        </p:nvSpPr>
        <p:spPr>
          <a:xfrm>
            <a:off x="444500" y="6184772"/>
            <a:ext cx="167195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24510" algn="l"/>
              </a:tabLst>
            </a:pPr>
            <a:r>
              <a:rPr dirty="0" sz="1400" spc="69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5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41666" sz="2100" spc="847">
                <a:latin typeface="Cambria Math"/>
                <a:cs typeface="Cambria Math"/>
              </a:rPr>
              <a:t> </a:t>
            </a:r>
            <a:r>
              <a:rPr dirty="0" baseline="44444" sz="1500" spc="644">
                <a:latin typeface="Cambria Math"/>
                <a:cs typeface="Cambria Math"/>
              </a:rPr>
              <a:t> </a:t>
            </a:r>
            <a:r>
              <a:rPr dirty="0" baseline="44444" sz="1500" spc="652">
                <a:latin typeface="Cambria Math"/>
                <a:cs typeface="Cambria Math"/>
              </a:rPr>
              <a:t> </a:t>
            </a:r>
            <a:r>
              <a:rPr dirty="0" baseline="44444" sz="1500">
                <a:latin typeface="Cambria Math"/>
                <a:cs typeface="Cambria Math"/>
              </a:rPr>
              <a:t> </a:t>
            </a:r>
            <a:r>
              <a:rPr dirty="0" baseline="44444" sz="1500" spc="4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444500" y="6663308"/>
            <a:ext cx="92583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imes New Roman"/>
                <a:cs typeface="Times New Roman"/>
              </a:rPr>
              <a:t>b-for joint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444500" y="7141844"/>
            <a:ext cx="15049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6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555751" y="7230236"/>
            <a:ext cx="19177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30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980236" y="7282560"/>
            <a:ext cx="281940" cy="0"/>
          </a:xfrm>
          <a:custGeom>
            <a:avLst/>
            <a:gdLst/>
            <a:ahLst/>
            <a:cxnLst/>
            <a:rect l="l" t="t" r="r" b="b"/>
            <a:pathLst>
              <a:path w="281940" h="0">
                <a:moveTo>
                  <a:pt x="0" y="0"/>
                </a:moveTo>
                <a:lnTo>
                  <a:pt x="2819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1493774" y="7282560"/>
            <a:ext cx="281940" cy="0"/>
          </a:xfrm>
          <a:custGeom>
            <a:avLst/>
            <a:gdLst/>
            <a:ahLst/>
            <a:cxnLst/>
            <a:rect l="l" t="t" r="r" b="b"/>
            <a:pathLst>
              <a:path w="281939" h="0">
                <a:moveTo>
                  <a:pt x="0" y="0"/>
                </a:moveTo>
                <a:lnTo>
                  <a:pt x="2819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 txBox="1"/>
          <p:nvPr/>
        </p:nvSpPr>
        <p:spPr>
          <a:xfrm>
            <a:off x="784656" y="6965670"/>
            <a:ext cx="1334135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20"/>
              </a:spcBef>
              <a:tabLst>
                <a:tab pos="1222375" algn="l"/>
              </a:tabLst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287020">
              <a:lnSpc>
                <a:spcPct val="100000"/>
              </a:lnSpc>
              <a:spcBef>
                <a:spcPts val="1725"/>
              </a:spcBef>
              <a:tabLst>
                <a:tab pos="800100" algn="l"/>
              </a:tabLst>
            </a:pP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2007361" y="7282560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 txBox="1"/>
          <p:nvPr/>
        </p:nvSpPr>
        <p:spPr>
          <a:xfrm>
            <a:off x="1813305" y="7141844"/>
            <a:ext cx="51562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 spc="-104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444500" y="7707629"/>
            <a:ext cx="1504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6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555751" y="7796021"/>
            <a:ext cx="1955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4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983284" y="7848345"/>
            <a:ext cx="281940" cy="0"/>
          </a:xfrm>
          <a:custGeom>
            <a:avLst/>
            <a:gdLst/>
            <a:ahLst/>
            <a:cxnLst/>
            <a:rect l="l" t="t" r="r" b="b"/>
            <a:pathLst>
              <a:path w="281940" h="0">
                <a:moveTo>
                  <a:pt x="0" y="0"/>
                </a:moveTo>
                <a:lnTo>
                  <a:pt x="2819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1496822" y="7848345"/>
            <a:ext cx="535305" cy="0"/>
          </a:xfrm>
          <a:custGeom>
            <a:avLst/>
            <a:gdLst/>
            <a:ahLst/>
            <a:cxnLst/>
            <a:rect l="l" t="t" r="r" b="b"/>
            <a:pathLst>
              <a:path w="535305" h="0">
                <a:moveTo>
                  <a:pt x="0" y="0"/>
                </a:moveTo>
                <a:lnTo>
                  <a:pt x="53492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2264917" y="7848345"/>
            <a:ext cx="197485" cy="0"/>
          </a:xfrm>
          <a:custGeom>
            <a:avLst/>
            <a:gdLst/>
            <a:ahLst/>
            <a:cxnLst/>
            <a:rect l="l" t="t" r="r" b="b"/>
            <a:pathLst>
              <a:path w="197485" h="0">
                <a:moveTo>
                  <a:pt x="0" y="0"/>
                </a:moveTo>
                <a:lnTo>
                  <a:pt x="19690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 txBox="1"/>
          <p:nvPr/>
        </p:nvSpPr>
        <p:spPr>
          <a:xfrm>
            <a:off x="789228" y="7531455"/>
            <a:ext cx="1893570" cy="534670"/>
          </a:xfrm>
          <a:prstGeom prst="rect">
            <a:avLst/>
          </a:prstGeom>
        </p:spPr>
        <p:txBody>
          <a:bodyPr wrap="square" lIns="0" tIns="533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20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395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61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(   </a:t>
            </a:r>
            <a:r>
              <a:rPr dirty="0" sz="1400" spc="5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)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baseline="-41666" sz="2100" spc="585">
                <a:latin typeface="Cambria Math"/>
                <a:cs typeface="Cambria Math"/>
              </a:rPr>
              <a:t>  </a:t>
            </a:r>
            <a:endParaRPr baseline="-41666" sz="2100">
              <a:latin typeface="Cambria Math"/>
              <a:cs typeface="Cambria Math"/>
            </a:endParaRPr>
          </a:p>
          <a:p>
            <a:pPr algn="ctr" marL="15240">
              <a:lnSpc>
                <a:spcPct val="100000"/>
              </a:lnSpc>
              <a:spcBef>
                <a:spcPts val="1725"/>
              </a:spcBef>
              <a:tabLst>
                <a:tab pos="655320" algn="l"/>
                <a:tab pos="1254125" algn="l"/>
              </a:tabLst>
            </a:pP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555751" y="8359902"/>
            <a:ext cx="114109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55930" algn="l"/>
                <a:tab pos="957580" algn="l"/>
              </a:tabLst>
            </a:pPr>
            <a:r>
              <a:rPr dirty="0" sz="1000" spc="490">
                <a:latin typeface="Cambria Math"/>
                <a:cs typeface="Cambria Math"/>
              </a:rPr>
              <a:t> </a:t>
            </a:r>
            <a:r>
              <a:rPr dirty="0" sz="1000" spc="490">
                <a:latin typeface="Cambria Math"/>
                <a:cs typeface="Cambria Math"/>
              </a:rPr>
              <a:t>	</a:t>
            </a:r>
            <a:r>
              <a:rPr dirty="0" sz="1000" spc="430">
                <a:latin typeface="Cambria Math"/>
                <a:cs typeface="Cambria Math"/>
              </a:rPr>
              <a:t> </a:t>
            </a: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44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1916938" y="8390381"/>
            <a:ext cx="2235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1929638" y="8412225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 h="0">
                <a:moveTo>
                  <a:pt x="0" y="0"/>
                </a:moveTo>
                <a:lnTo>
                  <a:pt x="19659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 txBox="1"/>
          <p:nvPr/>
        </p:nvSpPr>
        <p:spPr>
          <a:xfrm>
            <a:off x="444500" y="8271509"/>
            <a:ext cx="1902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3050" algn="l"/>
                <a:tab pos="785495" algn="l"/>
                <a:tab pos="1301750" algn="l"/>
              </a:tabLst>
            </a:pPr>
            <a:r>
              <a:rPr dirty="0" sz="1400" spc="670">
                <a:latin typeface="Cambria Math"/>
                <a:cs typeface="Cambria Math"/>
              </a:rPr>
              <a:t> </a:t>
            </a:r>
            <a:r>
              <a:rPr dirty="0" sz="1400" spc="67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6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6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 </a:t>
            </a:r>
            <a:r>
              <a:rPr dirty="0" baseline="41666" sz="2100" spc="-135">
                <a:latin typeface="Cambria Math"/>
                <a:cs typeface="Cambria Math"/>
              </a:rPr>
              <a:t> </a:t>
            </a:r>
            <a:r>
              <a:rPr dirty="0" sz="1400" spc="390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727963" y="8916161"/>
            <a:ext cx="19240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484">
                <a:latin typeface="Cambria Math"/>
                <a:cs typeface="Cambria Math"/>
              </a:rPr>
              <a:t> </a:t>
            </a:r>
            <a:r>
              <a:rPr dirty="0" sz="1000" spc="38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1174800" y="8946641"/>
            <a:ext cx="227329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sz="1400" spc="565">
                <a:latin typeface="Cambria Math"/>
                <a:cs typeface="Cambria Math"/>
              </a:rPr>
              <a:t> </a:t>
            </a:r>
            <a:r>
              <a:rPr dirty="0" baseline="-16666" sz="1500" spc="735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1147876" y="8968485"/>
            <a:ext cx="291465" cy="0"/>
          </a:xfrm>
          <a:custGeom>
            <a:avLst/>
            <a:gdLst/>
            <a:ahLst/>
            <a:cxnLst/>
            <a:rect l="l" t="t" r="r" b="b"/>
            <a:pathLst>
              <a:path w="291465" h="0">
                <a:moveTo>
                  <a:pt x="0" y="0"/>
                </a:moveTo>
                <a:lnTo>
                  <a:pt x="29108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 txBox="1"/>
          <p:nvPr/>
        </p:nvSpPr>
        <p:spPr>
          <a:xfrm>
            <a:off x="444500" y="8827769"/>
            <a:ext cx="16719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21334" algn="l"/>
              </a:tabLst>
            </a:pPr>
            <a:r>
              <a:rPr dirty="0" sz="1400" spc="69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5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41666" sz="2100" spc="847">
                <a:latin typeface="Cambria Math"/>
                <a:cs typeface="Cambria Math"/>
              </a:rPr>
              <a:t> </a:t>
            </a:r>
            <a:r>
              <a:rPr dirty="0" baseline="44444" sz="1500" spc="644">
                <a:latin typeface="Cambria Math"/>
                <a:cs typeface="Cambria Math"/>
              </a:rPr>
              <a:t> </a:t>
            </a:r>
            <a:r>
              <a:rPr dirty="0" baseline="44444" sz="1500" spc="652">
                <a:latin typeface="Cambria Math"/>
                <a:cs typeface="Cambria Math"/>
              </a:rPr>
              <a:t> </a:t>
            </a:r>
            <a:r>
              <a:rPr dirty="0" baseline="44444" sz="1500">
                <a:latin typeface="Cambria Math"/>
                <a:cs typeface="Cambria Math"/>
              </a:rPr>
              <a:t> </a:t>
            </a:r>
            <a:r>
              <a:rPr dirty="0" baseline="44444" sz="1500" spc="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4" name="object 10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105" name="object 10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0188" y="427735"/>
            <a:ext cx="586232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mbria"/>
                <a:cs typeface="Cambria"/>
              </a:rPr>
              <a:t>THEORY OF STRUCTURES -------------------- DR. WISSAM D.</a:t>
            </a:r>
            <a:r>
              <a:rPr dirty="0" sz="1600" spc="70">
                <a:latin typeface="Cambria"/>
                <a:cs typeface="Cambria"/>
              </a:rPr>
              <a:t> </a:t>
            </a:r>
            <a:r>
              <a:rPr dirty="0" sz="1600" spc="-5">
                <a:latin typeface="Cambria"/>
                <a:cs typeface="Cambria"/>
              </a:rPr>
              <a:t>SALMAN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40436" y="738377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40436" y="705611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727963" y="932179"/>
            <a:ext cx="1955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45">
                <a:latin typeface="Cambria Math"/>
                <a:cs typeface="Cambria Math"/>
              </a:rPr>
              <a:t> 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85468" y="962913"/>
            <a:ext cx="227329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sz="1400" spc="565">
                <a:latin typeface="Cambria Math"/>
                <a:cs typeface="Cambria Math"/>
              </a:rPr>
              <a:t> </a:t>
            </a:r>
            <a:r>
              <a:rPr dirty="0" baseline="-16666" sz="1500" spc="735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157020" y="984503"/>
            <a:ext cx="294640" cy="0"/>
          </a:xfrm>
          <a:custGeom>
            <a:avLst/>
            <a:gdLst/>
            <a:ahLst/>
            <a:cxnLst/>
            <a:rect l="l" t="t" r="r" b="b"/>
            <a:pathLst>
              <a:path w="294640" h="0">
                <a:moveTo>
                  <a:pt x="0" y="0"/>
                </a:moveTo>
                <a:lnTo>
                  <a:pt x="29413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44500" y="843787"/>
            <a:ext cx="16840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28955" algn="l"/>
              </a:tabLst>
            </a:pPr>
            <a:r>
              <a:rPr dirty="0" sz="1400" spc="69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5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41666" sz="2100" spc="847">
                <a:latin typeface="Cambria Math"/>
                <a:cs typeface="Cambria Math"/>
              </a:rPr>
              <a:t> </a:t>
            </a:r>
            <a:r>
              <a:rPr dirty="0" baseline="44444" sz="1500" spc="667">
                <a:latin typeface="Cambria Math"/>
                <a:cs typeface="Cambria Math"/>
              </a:rPr>
              <a:t> </a:t>
            </a:r>
            <a:r>
              <a:rPr dirty="0" baseline="44444" sz="1500" spc="675">
                <a:latin typeface="Cambria Math"/>
                <a:cs typeface="Cambria Math"/>
              </a:rPr>
              <a:t> </a:t>
            </a:r>
            <a:r>
              <a:rPr dirty="0" baseline="44444" sz="1500">
                <a:latin typeface="Cambria Math"/>
                <a:cs typeface="Cambria Math"/>
              </a:rPr>
              <a:t> </a:t>
            </a:r>
            <a:r>
              <a:rPr dirty="0" baseline="44444" sz="15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370073" y="2866897"/>
            <a:ext cx="369570" cy="1882775"/>
          </a:xfrm>
          <a:custGeom>
            <a:avLst/>
            <a:gdLst/>
            <a:ahLst/>
            <a:cxnLst/>
            <a:rect l="l" t="t" r="r" b="b"/>
            <a:pathLst>
              <a:path w="369569" h="1882775">
                <a:moveTo>
                  <a:pt x="0" y="0"/>
                </a:moveTo>
                <a:lnTo>
                  <a:pt x="369188" y="188252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370073" y="2866897"/>
            <a:ext cx="369570" cy="1882775"/>
          </a:xfrm>
          <a:custGeom>
            <a:avLst/>
            <a:gdLst/>
            <a:ahLst/>
            <a:cxnLst/>
            <a:rect l="l" t="t" r="r" b="b"/>
            <a:pathLst>
              <a:path w="369569" h="1882775">
                <a:moveTo>
                  <a:pt x="369188" y="0"/>
                </a:moveTo>
                <a:lnTo>
                  <a:pt x="0" y="1882520"/>
                </a:lnTo>
              </a:path>
            </a:pathLst>
          </a:custGeom>
          <a:ln w="1828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385572" y="1350517"/>
          <a:ext cx="5852160" cy="36963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1985"/>
                <a:gridCol w="1336675"/>
                <a:gridCol w="375285"/>
                <a:gridCol w="626110"/>
                <a:gridCol w="715010"/>
                <a:gridCol w="685800"/>
                <a:gridCol w="775970"/>
                <a:gridCol w="685800"/>
              </a:tblGrid>
              <a:tr h="210312">
                <a:tc gridSpan="2">
                  <a:txBody>
                    <a:bodyPr/>
                    <a:lstStyle/>
                    <a:p>
                      <a:pPr algn="ctr" marL="635">
                        <a:lnSpc>
                          <a:spcPts val="155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joint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B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C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D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1835">
                <a:tc gridSpan="2">
                  <a:txBody>
                    <a:bodyPr/>
                    <a:lstStyle/>
                    <a:p>
                      <a:pPr algn="ctr">
                        <a:lnSpc>
                          <a:spcPts val="157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member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60960">
                        <a:lnSpc>
                          <a:spcPts val="157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BC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040">
                        <a:lnSpc>
                          <a:spcPts val="157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CB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3045">
                        <a:lnSpc>
                          <a:spcPts val="157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CD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9075">
                        <a:lnSpc>
                          <a:spcPts val="1570"/>
                        </a:lnSpc>
                      </a:pP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DC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0"/>
                        </a:lnSpc>
                      </a:pP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DE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250">
                        <a:lnSpc>
                          <a:spcPts val="1570"/>
                        </a:lnSpc>
                      </a:pP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ED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0979">
                <a:tc gridSpan="2">
                  <a:txBody>
                    <a:bodyPr/>
                    <a:lstStyle/>
                    <a:p>
                      <a:pPr algn="ctr" marL="635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D.F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575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04775">
                        <a:lnSpc>
                          <a:spcPts val="1575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0.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73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6845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0.727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0.357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0.643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0979">
                <a:tc rowSpan="4">
                  <a:txBody>
                    <a:bodyPr/>
                    <a:lstStyle/>
                    <a:p>
                      <a:pPr marL="67945">
                        <a:lnSpc>
                          <a:spcPts val="167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Cycle1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 marL="441325">
                        <a:lnSpc>
                          <a:spcPts val="167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F.E.M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97790">
                        <a:lnSpc>
                          <a:spcPts val="1670"/>
                        </a:lnSpc>
                      </a:pPr>
                      <a:r>
                        <a:rPr dirty="0" sz="1400" spc="5">
                          <a:latin typeface="Times New Roman"/>
                          <a:cs typeface="Times New Roman"/>
                        </a:rPr>
                        <a:t>10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marL="1270">
                        <a:lnSpc>
                          <a:spcPts val="1639"/>
                        </a:lnSpc>
                      </a:pPr>
                      <a:r>
                        <a:rPr dirty="0" sz="1400" spc="5">
                          <a:latin typeface="Times New Roman"/>
                          <a:cs typeface="Times New Roman"/>
                        </a:rPr>
                        <a:t>-25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3">
                  <a:txBody>
                    <a:bodyPr/>
                    <a:lstStyle/>
                    <a:p>
                      <a:pPr marL="179705">
                        <a:lnSpc>
                          <a:spcPts val="167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-128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 marL="185420">
                        <a:lnSpc>
                          <a:spcPts val="167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291.8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 marL="139700">
                        <a:lnSpc>
                          <a:spcPts val="167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269.8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0311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marL="1270">
                        <a:lnSpc>
                          <a:spcPts val="1590"/>
                        </a:lnSpc>
                      </a:pPr>
                      <a:r>
                        <a:rPr dirty="0" sz="1400" spc="5">
                          <a:latin typeface="Times New Roman"/>
                          <a:cs typeface="Times New Roman"/>
                        </a:rPr>
                        <a:t>36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193040">
                        <a:lnSpc>
                          <a:spcPts val="159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-224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336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9055">
                        <a:lnSpc>
                          <a:spcPts val="158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400" spc="5">
                          <a:latin typeface="Times New Roman"/>
                          <a:cs typeface="Times New Roman"/>
                        </a:rPr>
                        <a:t>36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640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Balance</a:t>
                      </a:r>
                      <a:r>
                        <a:rPr dirty="0" sz="14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moment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9535">
                        <a:lnSpc>
                          <a:spcPts val="1575"/>
                        </a:lnSpc>
                      </a:pPr>
                      <a:r>
                        <a:rPr dirty="0" sz="1400" spc="5">
                          <a:latin typeface="Times New Roman"/>
                          <a:cs typeface="Times New Roman"/>
                        </a:rPr>
                        <a:t>26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325">
                        <a:lnSpc>
                          <a:spcPts val="1575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58</a:t>
                      </a:r>
                      <a:r>
                        <a:rPr dirty="0" sz="1400" spc="-2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154.851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-58.477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-105.323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7931">
                <a:tc rowSpan="2">
                  <a:txBody>
                    <a:bodyPr/>
                    <a:lstStyle/>
                    <a:p>
                      <a:pPr marL="67945">
                        <a:lnSpc>
                          <a:spcPts val="162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Cycle2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614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C.O.M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614"/>
                        </a:lnSpc>
                      </a:pPr>
                      <a:r>
                        <a:rPr dirty="0" sz="1400" spc="5">
                          <a:latin typeface="Times New Roman"/>
                          <a:cs typeface="Times New Roman"/>
                        </a:rPr>
                        <a:t>13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1915">
                        <a:lnSpc>
                          <a:spcPts val="1614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-29.239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ts val="1614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77.426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14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2230">
                        <a:lnSpc>
                          <a:spcPts val="1614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-52</a:t>
                      </a:r>
                      <a:r>
                        <a:rPr dirty="0" sz="1400" spc="-2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6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62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3176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Balance</a:t>
                      </a:r>
                      <a:r>
                        <a:rPr dirty="0" sz="14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moment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04775">
                        <a:lnSpc>
                          <a:spcPts val="1575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4.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33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11.806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-27.641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-49.785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4884">
                <a:tc rowSpan="2">
                  <a:txBody>
                    <a:bodyPr/>
                    <a:lstStyle/>
                    <a:p>
                      <a:pPr marL="67945">
                        <a:lnSpc>
                          <a:spcPts val="162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Cycle3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59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C.O.M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9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1915">
                        <a:lnSpc>
                          <a:spcPts val="159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-13.821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ts val="159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5.903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9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2230">
                        <a:lnSpc>
                          <a:spcPts val="159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-24</a:t>
                      </a:r>
                      <a:r>
                        <a:rPr dirty="0" sz="1400" spc="-20"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93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613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9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Balance</a:t>
                      </a:r>
                      <a:r>
                        <a:rPr dirty="0" sz="14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moment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04775">
                        <a:lnSpc>
                          <a:spcPts val="159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73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ts val="159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10.048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ts val="159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-2.107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9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-3.796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9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7932">
                <a:tc rowSpan="2"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Cycle4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614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C.O.M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14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635">
                        <a:lnSpc>
                          <a:spcPts val="1614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-1.054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ts val="1614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5.024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14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1125">
                        <a:lnSpc>
                          <a:spcPts val="1614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-1.898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640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Balance</a:t>
                      </a:r>
                      <a:r>
                        <a:rPr dirty="0" sz="14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moment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04775">
                        <a:lnSpc>
                          <a:spcPts val="1575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0.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88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6845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0.766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-1.794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-3.23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7931">
                <a:tc rowSpan="2"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Cycle5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614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C.O.M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14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635">
                        <a:lnSpc>
                          <a:spcPts val="1614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-0.897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ts val="1614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0.383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14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1125">
                        <a:lnSpc>
                          <a:spcPts val="1614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-1.615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640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Balance</a:t>
                      </a:r>
                      <a:r>
                        <a:rPr dirty="0" sz="14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moment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04775">
                        <a:lnSpc>
                          <a:spcPts val="1575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0.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45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6845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0.652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-0.137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-0.246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4987">
                <a:tc gridSpan="2">
                  <a:txBody>
                    <a:bodyPr/>
                    <a:lstStyle/>
                    <a:p>
                      <a:pPr marL="593090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summation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635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0325">
                        <a:lnSpc>
                          <a:spcPts val="1635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5.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63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-90.89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-129.42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129.42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92075">
                        <a:lnSpc>
                          <a:spcPts val="1635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8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8.</a:t>
                      </a: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7</a:t>
                      </a:r>
                      <a:r>
                        <a:rPr dirty="0" sz="1400">
                          <a:latin typeface="Times New Roman"/>
                          <a:cs typeface="Times New Roman"/>
                        </a:rPr>
                        <a:t>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5" name="object 15"/>
          <p:cNvSpPr/>
          <p:nvPr/>
        </p:nvSpPr>
        <p:spPr>
          <a:xfrm>
            <a:off x="4962525" y="6291579"/>
            <a:ext cx="1057275" cy="90805"/>
          </a:xfrm>
          <a:custGeom>
            <a:avLst/>
            <a:gdLst/>
            <a:ahLst/>
            <a:cxnLst/>
            <a:rect l="l" t="t" r="r" b="b"/>
            <a:pathLst>
              <a:path w="1057275" h="90804">
                <a:moveTo>
                  <a:pt x="0" y="90804"/>
                </a:moveTo>
                <a:lnTo>
                  <a:pt x="1057275" y="90804"/>
                </a:lnTo>
                <a:lnTo>
                  <a:pt x="10572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629150" y="6291579"/>
            <a:ext cx="219075" cy="90805"/>
          </a:xfrm>
          <a:custGeom>
            <a:avLst/>
            <a:gdLst/>
            <a:ahLst/>
            <a:cxnLst/>
            <a:rect l="l" t="t" r="r" b="b"/>
            <a:pathLst>
              <a:path w="219075" h="90804">
                <a:moveTo>
                  <a:pt x="0" y="90804"/>
                </a:moveTo>
                <a:lnTo>
                  <a:pt x="219075" y="90804"/>
                </a:lnTo>
                <a:lnTo>
                  <a:pt x="219075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448050" y="6291579"/>
            <a:ext cx="1066800" cy="90805"/>
          </a:xfrm>
          <a:custGeom>
            <a:avLst/>
            <a:gdLst/>
            <a:ahLst/>
            <a:cxnLst/>
            <a:rect l="l" t="t" r="r" b="b"/>
            <a:pathLst>
              <a:path w="1066800" h="90804">
                <a:moveTo>
                  <a:pt x="0" y="90804"/>
                </a:moveTo>
                <a:lnTo>
                  <a:pt x="1066800" y="90804"/>
                </a:lnTo>
                <a:lnTo>
                  <a:pt x="10668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009900" y="6291579"/>
            <a:ext cx="323850" cy="90805"/>
          </a:xfrm>
          <a:custGeom>
            <a:avLst/>
            <a:gdLst/>
            <a:ahLst/>
            <a:cxnLst/>
            <a:rect l="l" t="t" r="r" b="b"/>
            <a:pathLst>
              <a:path w="323850" h="90804">
                <a:moveTo>
                  <a:pt x="0" y="90804"/>
                </a:moveTo>
                <a:lnTo>
                  <a:pt x="323850" y="90804"/>
                </a:lnTo>
                <a:lnTo>
                  <a:pt x="3238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695450" y="6291579"/>
            <a:ext cx="1200150" cy="90805"/>
          </a:xfrm>
          <a:custGeom>
            <a:avLst/>
            <a:gdLst/>
            <a:ahLst/>
            <a:cxnLst/>
            <a:rect l="l" t="t" r="r" b="b"/>
            <a:pathLst>
              <a:path w="1200150" h="90804">
                <a:moveTo>
                  <a:pt x="0" y="90804"/>
                </a:moveTo>
                <a:lnTo>
                  <a:pt x="1200150" y="90804"/>
                </a:lnTo>
                <a:lnTo>
                  <a:pt x="12001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543050" y="6291579"/>
            <a:ext cx="38100" cy="90805"/>
          </a:xfrm>
          <a:custGeom>
            <a:avLst/>
            <a:gdLst/>
            <a:ahLst/>
            <a:cxnLst/>
            <a:rect l="l" t="t" r="r" b="b"/>
            <a:pathLst>
              <a:path w="38100" h="90804">
                <a:moveTo>
                  <a:pt x="0" y="90804"/>
                </a:moveTo>
                <a:lnTo>
                  <a:pt x="38100" y="90804"/>
                </a:lnTo>
                <a:lnTo>
                  <a:pt x="381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971550" y="6291579"/>
            <a:ext cx="457200" cy="90805"/>
          </a:xfrm>
          <a:custGeom>
            <a:avLst/>
            <a:gdLst/>
            <a:ahLst/>
            <a:cxnLst/>
            <a:rect l="l" t="t" r="r" b="b"/>
            <a:pathLst>
              <a:path w="457200" h="90804">
                <a:moveTo>
                  <a:pt x="0" y="90804"/>
                </a:moveTo>
                <a:lnTo>
                  <a:pt x="457200" y="90804"/>
                </a:lnTo>
                <a:lnTo>
                  <a:pt x="4572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971550" y="6291579"/>
            <a:ext cx="5048250" cy="90805"/>
          </a:xfrm>
          <a:custGeom>
            <a:avLst/>
            <a:gdLst/>
            <a:ahLst/>
            <a:cxnLst/>
            <a:rect l="l" t="t" r="r" b="b"/>
            <a:pathLst>
              <a:path w="5048250" h="90804">
                <a:moveTo>
                  <a:pt x="0" y="90804"/>
                </a:moveTo>
                <a:lnTo>
                  <a:pt x="5048250" y="90804"/>
                </a:lnTo>
                <a:lnTo>
                  <a:pt x="50482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019800" y="6053454"/>
            <a:ext cx="90804" cy="6381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019800" y="6053454"/>
            <a:ext cx="90805" cy="638175"/>
          </a:xfrm>
          <a:custGeom>
            <a:avLst/>
            <a:gdLst/>
            <a:ahLst/>
            <a:cxnLst/>
            <a:rect l="l" t="t" r="r" b="b"/>
            <a:pathLst>
              <a:path w="90804" h="638175">
                <a:moveTo>
                  <a:pt x="0" y="638175"/>
                </a:moveTo>
                <a:lnTo>
                  <a:pt x="90804" y="638175"/>
                </a:lnTo>
                <a:lnTo>
                  <a:pt x="90804" y="0"/>
                </a:lnTo>
                <a:lnTo>
                  <a:pt x="0" y="0"/>
                </a:lnTo>
                <a:lnTo>
                  <a:pt x="0" y="63817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629150" y="6396354"/>
            <a:ext cx="219075" cy="295275"/>
          </a:xfrm>
          <a:custGeom>
            <a:avLst/>
            <a:gdLst/>
            <a:ahLst/>
            <a:cxnLst/>
            <a:rect l="l" t="t" r="r" b="b"/>
            <a:pathLst>
              <a:path w="219075" h="295275">
                <a:moveTo>
                  <a:pt x="109600" y="0"/>
                </a:moveTo>
                <a:lnTo>
                  <a:pt x="0" y="295275"/>
                </a:lnTo>
                <a:lnTo>
                  <a:pt x="219075" y="295275"/>
                </a:lnTo>
                <a:lnTo>
                  <a:pt x="1096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629150" y="6396354"/>
            <a:ext cx="219075" cy="295275"/>
          </a:xfrm>
          <a:custGeom>
            <a:avLst/>
            <a:gdLst/>
            <a:ahLst/>
            <a:cxnLst/>
            <a:rect l="l" t="t" r="r" b="b"/>
            <a:pathLst>
              <a:path w="219075" h="295275">
                <a:moveTo>
                  <a:pt x="109600" y="0"/>
                </a:moveTo>
                <a:lnTo>
                  <a:pt x="0" y="295275"/>
                </a:lnTo>
                <a:lnTo>
                  <a:pt x="219075" y="295275"/>
                </a:lnTo>
                <a:lnTo>
                  <a:pt x="10960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457700" y="6648450"/>
            <a:ext cx="609600" cy="908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457700" y="6648450"/>
            <a:ext cx="609600" cy="90805"/>
          </a:xfrm>
          <a:custGeom>
            <a:avLst/>
            <a:gdLst/>
            <a:ahLst/>
            <a:cxnLst/>
            <a:rect l="l" t="t" r="r" b="b"/>
            <a:pathLst>
              <a:path w="609600" h="90804">
                <a:moveTo>
                  <a:pt x="0" y="90804"/>
                </a:moveTo>
                <a:lnTo>
                  <a:pt x="609600" y="90804"/>
                </a:lnTo>
                <a:lnTo>
                  <a:pt x="6096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009900" y="6377304"/>
            <a:ext cx="219075" cy="295275"/>
          </a:xfrm>
          <a:custGeom>
            <a:avLst/>
            <a:gdLst/>
            <a:ahLst/>
            <a:cxnLst/>
            <a:rect l="l" t="t" r="r" b="b"/>
            <a:pathLst>
              <a:path w="219075" h="295275">
                <a:moveTo>
                  <a:pt x="109600" y="0"/>
                </a:moveTo>
                <a:lnTo>
                  <a:pt x="0" y="295275"/>
                </a:lnTo>
                <a:lnTo>
                  <a:pt x="219075" y="295275"/>
                </a:lnTo>
                <a:lnTo>
                  <a:pt x="1096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009900" y="6377304"/>
            <a:ext cx="219075" cy="295275"/>
          </a:xfrm>
          <a:custGeom>
            <a:avLst/>
            <a:gdLst/>
            <a:ahLst/>
            <a:cxnLst/>
            <a:rect l="l" t="t" r="r" b="b"/>
            <a:pathLst>
              <a:path w="219075" h="295275">
                <a:moveTo>
                  <a:pt x="109600" y="0"/>
                </a:moveTo>
                <a:lnTo>
                  <a:pt x="0" y="295275"/>
                </a:lnTo>
                <a:lnTo>
                  <a:pt x="219075" y="295275"/>
                </a:lnTo>
                <a:lnTo>
                  <a:pt x="10960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838450" y="6629400"/>
            <a:ext cx="609600" cy="908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838450" y="6629400"/>
            <a:ext cx="609600" cy="90805"/>
          </a:xfrm>
          <a:custGeom>
            <a:avLst/>
            <a:gdLst/>
            <a:ahLst/>
            <a:cxnLst/>
            <a:rect l="l" t="t" r="r" b="b"/>
            <a:pathLst>
              <a:path w="609600" h="90804">
                <a:moveTo>
                  <a:pt x="0" y="90804"/>
                </a:moveTo>
                <a:lnTo>
                  <a:pt x="609600" y="90804"/>
                </a:lnTo>
                <a:lnTo>
                  <a:pt x="6096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543050" y="6377304"/>
            <a:ext cx="219075" cy="295275"/>
          </a:xfrm>
          <a:custGeom>
            <a:avLst/>
            <a:gdLst/>
            <a:ahLst/>
            <a:cxnLst/>
            <a:rect l="l" t="t" r="r" b="b"/>
            <a:pathLst>
              <a:path w="219075" h="295275">
                <a:moveTo>
                  <a:pt x="109600" y="0"/>
                </a:moveTo>
                <a:lnTo>
                  <a:pt x="0" y="295275"/>
                </a:lnTo>
                <a:lnTo>
                  <a:pt x="219075" y="295275"/>
                </a:lnTo>
                <a:lnTo>
                  <a:pt x="1096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543050" y="6377304"/>
            <a:ext cx="219075" cy="295275"/>
          </a:xfrm>
          <a:custGeom>
            <a:avLst/>
            <a:gdLst/>
            <a:ahLst/>
            <a:cxnLst/>
            <a:rect l="l" t="t" r="r" b="b"/>
            <a:pathLst>
              <a:path w="219075" h="295275">
                <a:moveTo>
                  <a:pt x="109600" y="0"/>
                </a:moveTo>
                <a:lnTo>
                  <a:pt x="0" y="295275"/>
                </a:lnTo>
                <a:lnTo>
                  <a:pt x="219075" y="295275"/>
                </a:lnTo>
                <a:lnTo>
                  <a:pt x="10960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371600" y="6629400"/>
            <a:ext cx="609600" cy="908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371600" y="6629400"/>
            <a:ext cx="609600" cy="90805"/>
          </a:xfrm>
          <a:custGeom>
            <a:avLst/>
            <a:gdLst/>
            <a:ahLst/>
            <a:cxnLst/>
            <a:rect l="l" t="t" r="r" b="b"/>
            <a:pathLst>
              <a:path w="609600" h="90804">
                <a:moveTo>
                  <a:pt x="0" y="90804"/>
                </a:moveTo>
                <a:lnTo>
                  <a:pt x="609600" y="90804"/>
                </a:lnTo>
                <a:lnTo>
                  <a:pt x="60960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634281" y="6110604"/>
            <a:ext cx="4385945" cy="180975"/>
          </a:xfrm>
          <a:custGeom>
            <a:avLst/>
            <a:gdLst/>
            <a:ahLst/>
            <a:cxnLst/>
            <a:rect l="l" t="t" r="r" b="b"/>
            <a:pathLst>
              <a:path w="4385945" h="180975">
                <a:moveTo>
                  <a:pt x="4018" y="180975"/>
                </a:moveTo>
                <a:lnTo>
                  <a:pt x="0" y="172283"/>
                </a:lnTo>
                <a:lnTo>
                  <a:pt x="446" y="162401"/>
                </a:lnTo>
                <a:lnTo>
                  <a:pt x="9822" y="149899"/>
                </a:lnTo>
                <a:lnTo>
                  <a:pt x="32593" y="133350"/>
                </a:lnTo>
                <a:lnTo>
                  <a:pt x="63606" y="111907"/>
                </a:lnTo>
                <a:lnTo>
                  <a:pt x="104678" y="83118"/>
                </a:lnTo>
                <a:lnTo>
                  <a:pt x="152151" y="54574"/>
                </a:lnTo>
                <a:lnTo>
                  <a:pt x="202366" y="33863"/>
                </a:lnTo>
                <a:lnTo>
                  <a:pt x="251668" y="28575"/>
                </a:lnTo>
                <a:lnTo>
                  <a:pt x="292766" y="42421"/>
                </a:lnTo>
                <a:lnTo>
                  <a:pt x="335982" y="70767"/>
                </a:lnTo>
                <a:lnTo>
                  <a:pt x="380255" y="106203"/>
                </a:lnTo>
                <a:lnTo>
                  <a:pt x="424529" y="141322"/>
                </a:lnTo>
                <a:lnTo>
                  <a:pt x="467744" y="168715"/>
                </a:lnTo>
                <a:lnTo>
                  <a:pt x="508843" y="180975"/>
                </a:lnTo>
                <a:lnTo>
                  <a:pt x="545576" y="173346"/>
                </a:lnTo>
                <a:lnTo>
                  <a:pt x="578340" y="150847"/>
                </a:lnTo>
                <a:lnTo>
                  <a:pt x="610046" y="120729"/>
                </a:lnTo>
                <a:lnTo>
                  <a:pt x="643604" y="90240"/>
                </a:lnTo>
                <a:lnTo>
                  <a:pt x="681924" y="66630"/>
                </a:lnTo>
                <a:lnTo>
                  <a:pt x="727918" y="57150"/>
                </a:lnTo>
                <a:lnTo>
                  <a:pt x="764787" y="61709"/>
                </a:lnTo>
                <a:lnTo>
                  <a:pt x="806689" y="73874"/>
                </a:lnTo>
                <a:lnTo>
                  <a:pt x="852166" y="91369"/>
                </a:lnTo>
                <a:lnTo>
                  <a:pt x="899760" y="111922"/>
                </a:lnTo>
                <a:lnTo>
                  <a:pt x="948012" y="133258"/>
                </a:lnTo>
                <a:lnTo>
                  <a:pt x="995465" y="153105"/>
                </a:lnTo>
                <a:lnTo>
                  <a:pt x="1040659" y="169189"/>
                </a:lnTo>
                <a:lnTo>
                  <a:pt x="1082138" y="179237"/>
                </a:lnTo>
                <a:lnTo>
                  <a:pt x="1118443" y="180975"/>
                </a:lnTo>
                <a:lnTo>
                  <a:pt x="1157709" y="167951"/>
                </a:lnTo>
                <a:lnTo>
                  <a:pt x="1191144" y="140931"/>
                </a:lnTo>
                <a:lnTo>
                  <a:pt x="1220380" y="105746"/>
                </a:lnTo>
                <a:lnTo>
                  <a:pt x="1247050" y="68230"/>
                </a:lnTo>
                <a:lnTo>
                  <a:pt x="1272787" y="34212"/>
                </a:lnTo>
                <a:lnTo>
                  <a:pt x="1299223" y="9524"/>
                </a:lnTo>
                <a:lnTo>
                  <a:pt x="1327993" y="0"/>
                </a:lnTo>
                <a:lnTo>
                  <a:pt x="1358123" y="9525"/>
                </a:lnTo>
                <a:lnTo>
                  <a:pt x="1387864" y="34212"/>
                </a:lnTo>
                <a:lnTo>
                  <a:pt x="1417683" y="68230"/>
                </a:lnTo>
                <a:lnTo>
                  <a:pt x="1448047" y="105746"/>
                </a:lnTo>
                <a:lnTo>
                  <a:pt x="1479421" y="140931"/>
                </a:lnTo>
                <a:lnTo>
                  <a:pt x="1512272" y="167951"/>
                </a:lnTo>
                <a:lnTo>
                  <a:pt x="1547068" y="180975"/>
                </a:lnTo>
                <a:lnTo>
                  <a:pt x="1584390" y="177115"/>
                </a:lnTo>
                <a:lnTo>
                  <a:pt x="1624045" y="160592"/>
                </a:lnTo>
                <a:lnTo>
                  <a:pt x="1665333" y="136238"/>
                </a:lnTo>
                <a:lnTo>
                  <a:pt x="1707554" y="108884"/>
                </a:lnTo>
                <a:lnTo>
                  <a:pt x="1750009" y="83364"/>
                </a:lnTo>
                <a:lnTo>
                  <a:pt x="1791996" y="64508"/>
                </a:lnTo>
                <a:lnTo>
                  <a:pt x="1832818" y="57150"/>
                </a:lnTo>
                <a:lnTo>
                  <a:pt x="1872112" y="64408"/>
                </a:lnTo>
                <a:lnTo>
                  <a:pt x="1910406" y="83031"/>
                </a:lnTo>
                <a:lnTo>
                  <a:pt x="1948334" y="108285"/>
                </a:lnTo>
                <a:lnTo>
                  <a:pt x="1986529" y="135438"/>
                </a:lnTo>
                <a:lnTo>
                  <a:pt x="2025623" y="159758"/>
                </a:lnTo>
                <a:lnTo>
                  <a:pt x="2066250" y="176515"/>
                </a:lnTo>
                <a:lnTo>
                  <a:pt x="2109043" y="180975"/>
                </a:lnTo>
                <a:lnTo>
                  <a:pt x="2148441" y="171420"/>
                </a:lnTo>
                <a:lnTo>
                  <a:pt x="2189321" y="150971"/>
                </a:lnTo>
                <a:lnTo>
                  <a:pt x="2231435" y="123378"/>
                </a:lnTo>
                <a:lnTo>
                  <a:pt x="2274540" y="92392"/>
                </a:lnTo>
                <a:lnTo>
                  <a:pt x="2318388" y="61763"/>
                </a:lnTo>
                <a:lnTo>
                  <a:pt x="2362735" y="35242"/>
                </a:lnTo>
                <a:lnTo>
                  <a:pt x="2407335" y="16579"/>
                </a:lnTo>
                <a:lnTo>
                  <a:pt x="2451943" y="9525"/>
                </a:lnTo>
                <a:lnTo>
                  <a:pt x="2492507" y="15341"/>
                </a:lnTo>
                <a:lnTo>
                  <a:pt x="2534639" y="30942"/>
                </a:lnTo>
                <a:lnTo>
                  <a:pt x="2577743" y="53551"/>
                </a:lnTo>
                <a:lnTo>
                  <a:pt x="2621224" y="80394"/>
                </a:lnTo>
                <a:lnTo>
                  <a:pt x="2664485" y="108694"/>
                </a:lnTo>
                <a:lnTo>
                  <a:pt x="2706931" y="135678"/>
                </a:lnTo>
                <a:lnTo>
                  <a:pt x="2747965" y="158569"/>
                </a:lnTo>
                <a:lnTo>
                  <a:pt x="2786993" y="174593"/>
                </a:lnTo>
                <a:lnTo>
                  <a:pt x="2823418" y="180975"/>
                </a:lnTo>
                <a:lnTo>
                  <a:pt x="2865322" y="172605"/>
                </a:lnTo>
                <a:lnTo>
                  <a:pt x="2902450" y="149706"/>
                </a:lnTo>
                <a:lnTo>
                  <a:pt x="2936635" y="118043"/>
                </a:lnTo>
                <a:lnTo>
                  <a:pt x="2969709" y="83381"/>
                </a:lnTo>
                <a:lnTo>
                  <a:pt x="3003504" y="51484"/>
                </a:lnTo>
                <a:lnTo>
                  <a:pt x="3039855" y="28119"/>
                </a:lnTo>
                <a:lnTo>
                  <a:pt x="3080593" y="19050"/>
                </a:lnTo>
                <a:lnTo>
                  <a:pt x="3120427" y="25825"/>
                </a:lnTo>
                <a:lnTo>
                  <a:pt x="3163163" y="43725"/>
                </a:lnTo>
                <a:lnTo>
                  <a:pt x="3207953" y="69112"/>
                </a:lnTo>
                <a:lnTo>
                  <a:pt x="3253948" y="98345"/>
                </a:lnTo>
                <a:lnTo>
                  <a:pt x="3300300" y="127787"/>
                </a:lnTo>
                <a:lnTo>
                  <a:pt x="3346162" y="153798"/>
                </a:lnTo>
                <a:lnTo>
                  <a:pt x="3390684" y="172741"/>
                </a:lnTo>
                <a:lnTo>
                  <a:pt x="3433018" y="180975"/>
                </a:lnTo>
                <a:lnTo>
                  <a:pt x="3479293" y="174987"/>
                </a:lnTo>
                <a:lnTo>
                  <a:pt x="3524547" y="156482"/>
                </a:lnTo>
                <a:lnTo>
                  <a:pt x="3568845" y="130356"/>
                </a:lnTo>
                <a:lnTo>
                  <a:pt x="3612254" y="101509"/>
                </a:lnTo>
                <a:lnTo>
                  <a:pt x="3654842" y="74839"/>
                </a:lnTo>
                <a:lnTo>
                  <a:pt x="3696674" y="55244"/>
                </a:lnTo>
                <a:lnTo>
                  <a:pt x="3737818" y="47625"/>
                </a:lnTo>
                <a:lnTo>
                  <a:pt x="3778584" y="55344"/>
                </a:lnTo>
                <a:lnTo>
                  <a:pt x="3819016" y="75172"/>
                </a:lnTo>
                <a:lnTo>
                  <a:pt x="3858783" y="102109"/>
                </a:lnTo>
                <a:lnTo>
                  <a:pt x="3897549" y="131156"/>
                </a:lnTo>
                <a:lnTo>
                  <a:pt x="3934983" y="157315"/>
                </a:lnTo>
                <a:lnTo>
                  <a:pt x="3970750" y="175587"/>
                </a:lnTo>
                <a:lnTo>
                  <a:pt x="4004518" y="180975"/>
                </a:lnTo>
                <a:lnTo>
                  <a:pt x="4040678" y="166070"/>
                </a:lnTo>
                <a:lnTo>
                  <a:pt x="4073662" y="133702"/>
                </a:lnTo>
                <a:lnTo>
                  <a:pt x="4104530" y="92868"/>
                </a:lnTo>
                <a:lnTo>
                  <a:pt x="4134340" y="52563"/>
                </a:lnTo>
                <a:lnTo>
                  <a:pt x="4164150" y="21784"/>
                </a:lnTo>
                <a:lnTo>
                  <a:pt x="4195018" y="9525"/>
                </a:lnTo>
                <a:lnTo>
                  <a:pt x="4233118" y="19126"/>
                </a:lnTo>
                <a:lnTo>
                  <a:pt x="4271218" y="45186"/>
                </a:lnTo>
                <a:lnTo>
                  <a:pt x="4309318" y="83591"/>
                </a:lnTo>
                <a:lnTo>
                  <a:pt x="4347418" y="130225"/>
                </a:lnTo>
                <a:lnTo>
                  <a:pt x="4385518" y="1809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933450" y="5866129"/>
            <a:ext cx="76200" cy="425450"/>
          </a:xfrm>
          <a:custGeom>
            <a:avLst/>
            <a:gdLst/>
            <a:ahLst/>
            <a:cxnLst/>
            <a:rect l="l" t="t" r="r" b="b"/>
            <a:pathLst>
              <a:path w="76200" h="425450">
                <a:moveTo>
                  <a:pt x="31750" y="349250"/>
                </a:moveTo>
                <a:lnTo>
                  <a:pt x="0" y="349250"/>
                </a:lnTo>
                <a:lnTo>
                  <a:pt x="38100" y="425450"/>
                </a:lnTo>
                <a:lnTo>
                  <a:pt x="66675" y="368300"/>
                </a:lnTo>
                <a:lnTo>
                  <a:pt x="34594" y="368300"/>
                </a:lnTo>
                <a:lnTo>
                  <a:pt x="31750" y="365505"/>
                </a:lnTo>
                <a:lnTo>
                  <a:pt x="31750" y="349250"/>
                </a:lnTo>
                <a:close/>
              </a:path>
              <a:path w="76200" h="425450">
                <a:moveTo>
                  <a:pt x="41605" y="0"/>
                </a:moveTo>
                <a:lnTo>
                  <a:pt x="34594" y="0"/>
                </a:lnTo>
                <a:lnTo>
                  <a:pt x="31750" y="2793"/>
                </a:lnTo>
                <a:lnTo>
                  <a:pt x="31750" y="365505"/>
                </a:lnTo>
                <a:lnTo>
                  <a:pt x="34594" y="368300"/>
                </a:lnTo>
                <a:lnTo>
                  <a:pt x="41605" y="368300"/>
                </a:lnTo>
                <a:lnTo>
                  <a:pt x="44450" y="365505"/>
                </a:lnTo>
                <a:lnTo>
                  <a:pt x="44450" y="2793"/>
                </a:lnTo>
                <a:lnTo>
                  <a:pt x="41605" y="0"/>
                </a:lnTo>
                <a:close/>
              </a:path>
              <a:path w="76200" h="425450">
                <a:moveTo>
                  <a:pt x="76200" y="349250"/>
                </a:moveTo>
                <a:lnTo>
                  <a:pt x="44450" y="349250"/>
                </a:lnTo>
                <a:lnTo>
                  <a:pt x="44450" y="365505"/>
                </a:lnTo>
                <a:lnTo>
                  <a:pt x="41605" y="368300"/>
                </a:lnTo>
                <a:lnTo>
                  <a:pt x="66675" y="368300"/>
                </a:lnTo>
                <a:lnTo>
                  <a:pt x="76200" y="3492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971550" y="6491604"/>
            <a:ext cx="0" cy="647700"/>
          </a:xfrm>
          <a:custGeom>
            <a:avLst/>
            <a:gdLst/>
            <a:ahLst/>
            <a:cxnLst/>
            <a:rect l="l" t="t" r="r" b="b"/>
            <a:pathLst>
              <a:path w="0" h="647700">
                <a:moveTo>
                  <a:pt x="0" y="0"/>
                </a:moveTo>
                <a:lnTo>
                  <a:pt x="0" y="6477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644650" y="6729729"/>
            <a:ext cx="0" cy="314325"/>
          </a:xfrm>
          <a:custGeom>
            <a:avLst/>
            <a:gdLst/>
            <a:ahLst/>
            <a:cxnLst/>
            <a:rect l="l" t="t" r="r" b="b"/>
            <a:pathLst>
              <a:path w="0" h="314325">
                <a:moveTo>
                  <a:pt x="0" y="0"/>
                </a:moveTo>
                <a:lnTo>
                  <a:pt x="0" y="31432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124200" y="6396354"/>
            <a:ext cx="0" cy="647700"/>
          </a:xfrm>
          <a:custGeom>
            <a:avLst/>
            <a:gdLst/>
            <a:ahLst/>
            <a:cxnLst/>
            <a:rect l="l" t="t" r="r" b="b"/>
            <a:pathLst>
              <a:path w="0" h="647700">
                <a:moveTo>
                  <a:pt x="0" y="0"/>
                </a:moveTo>
                <a:lnTo>
                  <a:pt x="0" y="6477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743450" y="6396354"/>
            <a:ext cx="0" cy="647700"/>
          </a:xfrm>
          <a:custGeom>
            <a:avLst/>
            <a:gdLst/>
            <a:ahLst/>
            <a:cxnLst/>
            <a:rect l="l" t="t" r="r" b="b"/>
            <a:pathLst>
              <a:path w="0" h="647700">
                <a:moveTo>
                  <a:pt x="0" y="0"/>
                </a:moveTo>
                <a:lnTo>
                  <a:pt x="0" y="6477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305300" y="5837554"/>
            <a:ext cx="76200" cy="425450"/>
          </a:xfrm>
          <a:custGeom>
            <a:avLst/>
            <a:gdLst/>
            <a:ahLst/>
            <a:cxnLst/>
            <a:rect l="l" t="t" r="r" b="b"/>
            <a:pathLst>
              <a:path w="76200" h="425450">
                <a:moveTo>
                  <a:pt x="31750" y="349250"/>
                </a:moveTo>
                <a:lnTo>
                  <a:pt x="0" y="349250"/>
                </a:lnTo>
                <a:lnTo>
                  <a:pt x="38100" y="425450"/>
                </a:lnTo>
                <a:lnTo>
                  <a:pt x="66675" y="368300"/>
                </a:lnTo>
                <a:lnTo>
                  <a:pt x="34544" y="368300"/>
                </a:lnTo>
                <a:lnTo>
                  <a:pt x="31750" y="365505"/>
                </a:lnTo>
                <a:lnTo>
                  <a:pt x="31750" y="349250"/>
                </a:lnTo>
                <a:close/>
              </a:path>
              <a:path w="76200" h="425450">
                <a:moveTo>
                  <a:pt x="41655" y="0"/>
                </a:moveTo>
                <a:lnTo>
                  <a:pt x="34544" y="0"/>
                </a:lnTo>
                <a:lnTo>
                  <a:pt x="31750" y="2793"/>
                </a:lnTo>
                <a:lnTo>
                  <a:pt x="31750" y="365505"/>
                </a:lnTo>
                <a:lnTo>
                  <a:pt x="34544" y="368300"/>
                </a:lnTo>
                <a:lnTo>
                  <a:pt x="41655" y="368300"/>
                </a:lnTo>
                <a:lnTo>
                  <a:pt x="44450" y="365505"/>
                </a:lnTo>
                <a:lnTo>
                  <a:pt x="44450" y="2793"/>
                </a:lnTo>
                <a:lnTo>
                  <a:pt x="41655" y="0"/>
                </a:lnTo>
                <a:close/>
              </a:path>
              <a:path w="76200" h="425450">
                <a:moveTo>
                  <a:pt x="76200" y="349250"/>
                </a:moveTo>
                <a:lnTo>
                  <a:pt x="44450" y="349250"/>
                </a:lnTo>
                <a:lnTo>
                  <a:pt x="44450" y="365505"/>
                </a:lnTo>
                <a:lnTo>
                  <a:pt x="41655" y="368300"/>
                </a:lnTo>
                <a:lnTo>
                  <a:pt x="66675" y="368300"/>
                </a:lnTo>
                <a:lnTo>
                  <a:pt x="76200" y="3492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343400" y="6415404"/>
            <a:ext cx="0" cy="647700"/>
          </a:xfrm>
          <a:custGeom>
            <a:avLst/>
            <a:gdLst/>
            <a:ahLst/>
            <a:cxnLst/>
            <a:rect l="l" t="t" r="r" b="b"/>
            <a:pathLst>
              <a:path w="0" h="647700">
                <a:moveTo>
                  <a:pt x="0" y="0"/>
                </a:moveTo>
                <a:lnTo>
                  <a:pt x="0" y="6477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6067425" y="6377304"/>
            <a:ext cx="0" cy="647700"/>
          </a:xfrm>
          <a:custGeom>
            <a:avLst/>
            <a:gdLst/>
            <a:ahLst/>
            <a:cxnLst/>
            <a:rect l="l" t="t" r="r" b="b"/>
            <a:pathLst>
              <a:path w="0" h="647700">
                <a:moveTo>
                  <a:pt x="0" y="0"/>
                </a:moveTo>
                <a:lnTo>
                  <a:pt x="0" y="6477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971550" y="6939279"/>
            <a:ext cx="5095875" cy="0"/>
          </a:xfrm>
          <a:custGeom>
            <a:avLst/>
            <a:gdLst/>
            <a:ahLst/>
            <a:cxnLst/>
            <a:rect l="l" t="t" r="r" b="b"/>
            <a:pathLst>
              <a:path w="5095875" h="0">
                <a:moveTo>
                  <a:pt x="0" y="0"/>
                </a:moveTo>
                <a:lnTo>
                  <a:pt x="509587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2936748" y="5989954"/>
            <a:ext cx="530860" cy="622935"/>
          </a:xfrm>
          <a:custGeom>
            <a:avLst/>
            <a:gdLst/>
            <a:ahLst/>
            <a:cxnLst/>
            <a:rect l="l" t="t" r="r" b="b"/>
            <a:pathLst>
              <a:path w="530860" h="622934">
                <a:moveTo>
                  <a:pt x="454171" y="31498"/>
                </a:moveTo>
                <a:lnTo>
                  <a:pt x="402336" y="40512"/>
                </a:lnTo>
                <a:lnTo>
                  <a:pt x="341122" y="53339"/>
                </a:lnTo>
                <a:lnTo>
                  <a:pt x="282701" y="68706"/>
                </a:lnTo>
                <a:lnTo>
                  <a:pt x="228091" y="87502"/>
                </a:lnTo>
                <a:lnTo>
                  <a:pt x="178181" y="110743"/>
                </a:lnTo>
                <a:lnTo>
                  <a:pt x="133984" y="139318"/>
                </a:lnTo>
                <a:lnTo>
                  <a:pt x="96774" y="173862"/>
                </a:lnTo>
                <a:lnTo>
                  <a:pt x="67309" y="215011"/>
                </a:lnTo>
                <a:lnTo>
                  <a:pt x="44703" y="261746"/>
                </a:lnTo>
                <a:lnTo>
                  <a:pt x="28193" y="313436"/>
                </a:lnTo>
                <a:lnTo>
                  <a:pt x="16637" y="369062"/>
                </a:lnTo>
                <a:lnTo>
                  <a:pt x="9016" y="427989"/>
                </a:lnTo>
                <a:lnTo>
                  <a:pt x="4423" y="489838"/>
                </a:lnTo>
                <a:lnTo>
                  <a:pt x="1768" y="552576"/>
                </a:lnTo>
                <a:lnTo>
                  <a:pt x="126" y="615823"/>
                </a:lnTo>
                <a:lnTo>
                  <a:pt x="0" y="619378"/>
                </a:lnTo>
                <a:lnTo>
                  <a:pt x="2793" y="622300"/>
                </a:lnTo>
                <a:lnTo>
                  <a:pt x="6350" y="622300"/>
                </a:lnTo>
                <a:lnTo>
                  <a:pt x="9778" y="622426"/>
                </a:lnTo>
                <a:lnTo>
                  <a:pt x="12700" y="619632"/>
                </a:lnTo>
                <a:lnTo>
                  <a:pt x="12836" y="615823"/>
                </a:lnTo>
                <a:lnTo>
                  <a:pt x="14494" y="552195"/>
                </a:lnTo>
                <a:lnTo>
                  <a:pt x="17176" y="489330"/>
                </a:lnTo>
                <a:lnTo>
                  <a:pt x="21716" y="429132"/>
                </a:lnTo>
                <a:lnTo>
                  <a:pt x="29209" y="370966"/>
                </a:lnTo>
                <a:lnTo>
                  <a:pt x="40512" y="316229"/>
                </a:lnTo>
                <a:lnTo>
                  <a:pt x="56641" y="265938"/>
                </a:lnTo>
                <a:lnTo>
                  <a:pt x="78485" y="220979"/>
                </a:lnTo>
                <a:lnTo>
                  <a:pt x="106679" y="181863"/>
                </a:lnTo>
                <a:lnTo>
                  <a:pt x="142239" y="148970"/>
                </a:lnTo>
                <a:lnTo>
                  <a:pt x="184657" y="121665"/>
                </a:lnTo>
                <a:lnTo>
                  <a:pt x="233171" y="99187"/>
                </a:lnTo>
                <a:lnTo>
                  <a:pt x="286512" y="80771"/>
                </a:lnTo>
                <a:lnTo>
                  <a:pt x="344169" y="65658"/>
                </a:lnTo>
                <a:lnTo>
                  <a:pt x="404749" y="52958"/>
                </a:lnTo>
                <a:lnTo>
                  <a:pt x="456207" y="44076"/>
                </a:lnTo>
                <a:lnTo>
                  <a:pt x="454171" y="31498"/>
                </a:lnTo>
                <a:close/>
              </a:path>
              <a:path w="530860" h="622934">
                <a:moveTo>
                  <a:pt x="525781" y="28701"/>
                </a:moveTo>
                <a:lnTo>
                  <a:pt x="470026" y="28701"/>
                </a:lnTo>
                <a:lnTo>
                  <a:pt x="473328" y="31114"/>
                </a:lnTo>
                <a:lnTo>
                  <a:pt x="473963" y="34543"/>
                </a:lnTo>
                <a:lnTo>
                  <a:pt x="474472" y="37973"/>
                </a:lnTo>
                <a:lnTo>
                  <a:pt x="472186" y="41275"/>
                </a:lnTo>
                <a:lnTo>
                  <a:pt x="468756" y="41909"/>
                </a:lnTo>
                <a:lnTo>
                  <a:pt x="456207" y="44076"/>
                </a:lnTo>
                <a:lnTo>
                  <a:pt x="461263" y="75311"/>
                </a:lnTo>
                <a:lnTo>
                  <a:pt x="525781" y="28701"/>
                </a:lnTo>
                <a:close/>
              </a:path>
              <a:path w="530860" h="622934">
                <a:moveTo>
                  <a:pt x="470026" y="28701"/>
                </a:moveTo>
                <a:lnTo>
                  <a:pt x="466598" y="29337"/>
                </a:lnTo>
                <a:lnTo>
                  <a:pt x="454171" y="31498"/>
                </a:lnTo>
                <a:lnTo>
                  <a:pt x="456207" y="44076"/>
                </a:lnTo>
                <a:lnTo>
                  <a:pt x="468756" y="41909"/>
                </a:lnTo>
                <a:lnTo>
                  <a:pt x="472186" y="41275"/>
                </a:lnTo>
                <a:lnTo>
                  <a:pt x="474472" y="37973"/>
                </a:lnTo>
                <a:lnTo>
                  <a:pt x="473963" y="34543"/>
                </a:lnTo>
                <a:lnTo>
                  <a:pt x="473328" y="31114"/>
                </a:lnTo>
                <a:lnTo>
                  <a:pt x="470026" y="28701"/>
                </a:lnTo>
                <a:close/>
              </a:path>
              <a:path w="530860" h="622934">
                <a:moveTo>
                  <a:pt x="449072" y="0"/>
                </a:moveTo>
                <a:lnTo>
                  <a:pt x="454171" y="31498"/>
                </a:lnTo>
                <a:lnTo>
                  <a:pt x="466598" y="29337"/>
                </a:lnTo>
                <a:lnTo>
                  <a:pt x="470026" y="28701"/>
                </a:lnTo>
                <a:lnTo>
                  <a:pt x="525781" y="28701"/>
                </a:lnTo>
                <a:lnTo>
                  <a:pt x="530351" y="25400"/>
                </a:lnTo>
                <a:lnTo>
                  <a:pt x="44907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802944" y="6137528"/>
            <a:ext cx="11366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510538" y="6121272"/>
            <a:ext cx="8318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40"/>
              </a:lnSpc>
            </a:pPr>
            <a:r>
              <a:rPr dirty="0" sz="1200">
                <a:latin typeface="Calibri"/>
                <a:cs typeface="Calibri"/>
              </a:rPr>
              <a:t>B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216275" y="6355460"/>
            <a:ext cx="939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C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4835016" y="6406260"/>
            <a:ext cx="9398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40"/>
              </a:lnSpc>
            </a:pPr>
            <a:r>
              <a:rPr dirty="0" sz="1200">
                <a:latin typeface="Calibri"/>
                <a:cs typeface="Calibri"/>
              </a:rPr>
              <a:t>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6191250" y="6137528"/>
            <a:ext cx="10033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955344" y="5870828"/>
            <a:ext cx="3054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5</a:t>
            </a:r>
            <a:r>
              <a:rPr dirty="0" sz="1200" spc="-7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kN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089275" y="5832728"/>
            <a:ext cx="54356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25</a:t>
            </a:r>
            <a:r>
              <a:rPr dirty="0" sz="1200" spc="-6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kN.m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723389" y="5956172"/>
            <a:ext cx="5645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12</a:t>
            </a:r>
            <a:r>
              <a:rPr dirty="0" sz="1200" spc="-6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kN/m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084884" y="6965060"/>
            <a:ext cx="2603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2</a:t>
            </a:r>
            <a:r>
              <a:rPr dirty="0" sz="1200" spc="-7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241550" y="6965060"/>
            <a:ext cx="2603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6</a:t>
            </a:r>
            <a:r>
              <a:rPr dirty="0" sz="1200" spc="-7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526663" y="6965060"/>
            <a:ext cx="2603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4</a:t>
            </a:r>
            <a:r>
              <a:rPr dirty="0" sz="1200" spc="-7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403216" y="6965060"/>
            <a:ext cx="2603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2</a:t>
            </a:r>
            <a:r>
              <a:rPr dirty="0" sz="1200" spc="-7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146928" y="6965060"/>
            <a:ext cx="2603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5</a:t>
            </a:r>
            <a:r>
              <a:rPr dirty="0" sz="1200" spc="-7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154682" y="6422516"/>
            <a:ext cx="641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I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682619" y="6422516"/>
            <a:ext cx="12953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2I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743450" y="6382384"/>
            <a:ext cx="1300480" cy="25209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34290" rIns="0" bIns="0" rtlCol="0" vert="horz">
            <a:spAutoFit/>
          </a:bodyPr>
          <a:lstStyle/>
          <a:p>
            <a:pPr algn="ctr" marR="172720">
              <a:lnSpc>
                <a:spcPct val="100000"/>
              </a:lnSpc>
              <a:spcBef>
                <a:spcPts val="270"/>
              </a:spcBef>
            </a:pPr>
            <a:r>
              <a:rPr dirty="0" sz="1200">
                <a:latin typeface="Calibri"/>
                <a:cs typeface="Calibri"/>
              </a:rPr>
              <a:t>3I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1428750" y="6015354"/>
            <a:ext cx="114300" cy="561975"/>
          </a:xfrm>
          <a:custGeom>
            <a:avLst/>
            <a:gdLst/>
            <a:ahLst/>
            <a:cxnLst/>
            <a:rect l="l" t="t" r="r" b="b"/>
            <a:pathLst>
              <a:path w="114300" h="561975">
                <a:moveTo>
                  <a:pt x="0" y="561975"/>
                </a:moveTo>
                <a:lnTo>
                  <a:pt x="114300" y="561975"/>
                </a:lnTo>
                <a:lnTo>
                  <a:pt x="114300" y="0"/>
                </a:lnTo>
                <a:lnTo>
                  <a:pt x="0" y="0"/>
                </a:lnTo>
                <a:lnTo>
                  <a:pt x="0" y="5619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2895600" y="6101079"/>
            <a:ext cx="114300" cy="561975"/>
          </a:xfrm>
          <a:custGeom>
            <a:avLst/>
            <a:gdLst/>
            <a:ahLst/>
            <a:cxnLst/>
            <a:rect l="l" t="t" r="r" b="b"/>
            <a:pathLst>
              <a:path w="114300" h="561975">
                <a:moveTo>
                  <a:pt x="0" y="561975"/>
                </a:moveTo>
                <a:lnTo>
                  <a:pt x="114300" y="561975"/>
                </a:lnTo>
                <a:lnTo>
                  <a:pt x="114300" y="0"/>
                </a:lnTo>
                <a:lnTo>
                  <a:pt x="0" y="0"/>
                </a:lnTo>
                <a:lnTo>
                  <a:pt x="0" y="5619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581150" y="6167754"/>
            <a:ext cx="114300" cy="561975"/>
          </a:xfrm>
          <a:custGeom>
            <a:avLst/>
            <a:gdLst/>
            <a:ahLst/>
            <a:cxnLst/>
            <a:rect l="l" t="t" r="r" b="b"/>
            <a:pathLst>
              <a:path w="114300" h="561975">
                <a:moveTo>
                  <a:pt x="0" y="561975"/>
                </a:moveTo>
                <a:lnTo>
                  <a:pt x="114300" y="561975"/>
                </a:lnTo>
                <a:lnTo>
                  <a:pt x="114300" y="0"/>
                </a:lnTo>
                <a:lnTo>
                  <a:pt x="0" y="0"/>
                </a:lnTo>
                <a:lnTo>
                  <a:pt x="0" y="5619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3333750" y="6067424"/>
            <a:ext cx="114300" cy="561975"/>
          </a:xfrm>
          <a:custGeom>
            <a:avLst/>
            <a:gdLst/>
            <a:ahLst/>
            <a:cxnLst/>
            <a:rect l="l" t="t" r="r" b="b"/>
            <a:pathLst>
              <a:path w="114300" h="561975">
                <a:moveTo>
                  <a:pt x="0" y="561975"/>
                </a:moveTo>
                <a:lnTo>
                  <a:pt x="114300" y="561975"/>
                </a:lnTo>
                <a:lnTo>
                  <a:pt x="114300" y="0"/>
                </a:lnTo>
                <a:lnTo>
                  <a:pt x="0" y="0"/>
                </a:lnTo>
                <a:lnTo>
                  <a:pt x="0" y="5619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4514850" y="6129654"/>
            <a:ext cx="114300" cy="561975"/>
          </a:xfrm>
          <a:custGeom>
            <a:avLst/>
            <a:gdLst/>
            <a:ahLst/>
            <a:cxnLst/>
            <a:rect l="l" t="t" r="r" b="b"/>
            <a:pathLst>
              <a:path w="114300" h="561975">
                <a:moveTo>
                  <a:pt x="0" y="561975"/>
                </a:moveTo>
                <a:lnTo>
                  <a:pt x="114300" y="561975"/>
                </a:lnTo>
                <a:lnTo>
                  <a:pt x="114300" y="0"/>
                </a:lnTo>
                <a:lnTo>
                  <a:pt x="0" y="0"/>
                </a:lnTo>
                <a:lnTo>
                  <a:pt x="0" y="5619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4848225" y="6148704"/>
            <a:ext cx="114300" cy="561975"/>
          </a:xfrm>
          <a:custGeom>
            <a:avLst/>
            <a:gdLst/>
            <a:ahLst/>
            <a:cxnLst/>
            <a:rect l="l" t="t" r="r" b="b"/>
            <a:pathLst>
              <a:path w="114300" h="561975">
                <a:moveTo>
                  <a:pt x="0" y="561975"/>
                </a:moveTo>
                <a:lnTo>
                  <a:pt x="114300" y="561975"/>
                </a:lnTo>
                <a:lnTo>
                  <a:pt x="114300" y="0"/>
                </a:lnTo>
                <a:lnTo>
                  <a:pt x="0" y="0"/>
                </a:lnTo>
                <a:lnTo>
                  <a:pt x="0" y="56197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1285875" y="6046469"/>
            <a:ext cx="217170" cy="692785"/>
          </a:xfrm>
          <a:custGeom>
            <a:avLst/>
            <a:gdLst/>
            <a:ahLst/>
            <a:cxnLst/>
            <a:rect l="l" t="t" r="r" b="b"/>
            <a:pathLst>
              <a:path w="217169" h="692784">
                <a:moveTo>
                  <a:pt x="35178" y="615188"/>
                </a:moveTo>
                <a:lnTo>
                  <a:pt x="0" y="692785"/>
                </a:lnTo>
                <a:lnTo>
                  <a:pt x="83184" y="674369"/>
                </a:lnTo>
                <a:lnTo>
                  <a:pt x="71544" y="660018"/>
                </a:lnTo>
                <a:lnTo>
                  <a:pt x="50546" y="660018"/>
                </a:lnTo>
                <a:lnTo>
                  <a:pt x="46609" y="659511"/>
                </a:lnTo>
                <a:lnTo>
                  <a:pt x="44450" y="656843"/>
                </a:lnTo>
                <a:lnTo>
                  <a:pt x="42163" y="654176"/>
                </a:lnTo>
                <a:lnTo>
                  <a:pt x="42544" y="650113"/>
                </a:lnTo>
                <a:lnTo>
                  <a:pt x="45338" y="647953"/>
                </a:lnTo>
                <a:lnTo>
                  <a:pt x="55246" y="639927"/>
                </a:lnTo>
                <a:lnTo>
                  <a:pt x="35178" y="615188"/>
                </a:lnTo>
                <a:close/>
              </a:path>
              <a:path w="217169" h="692784">
                <a:moveTo>
                  <a:pt x="55246" y="639927"/>
                </a:moveTo>
                <a:lnTo>
                  <a:pt x="45338" y="647953"/>
                </a:lnTo>
                <a:lnTo>
                  <a:pt x="42544" y="650113"/>
                </a:lnTo>
                <a:lnTo>
                  <a:pt x="42163" y="654176"/>
                </a:lnTo>
                <a:lnTo>
                  <a:pt x="44450" y="656843"/>
                </a:lnTo>
                <a:lnTo>
                  <a:pt x="46609" y="659511"/>
                </a:lnTo>
                <a:lnTo>
                  <a:pt x="50546" y="660018"/>
                </a:lnTo>
                <a:lnTo>
                  <a:pt x="63198" y="649731"/>
                </a:lnTo>
                <a:lnTo>
                  <a:pt x="55246" y="639927"/>
                </a:lnTo>
                <a:close/>
              </a:path>
              <a:path w="217169" h="692784">
                <a:moveTo>
                  <a:pt x="63198" y="649731"/>
                </a:moveTo>
                <a:lnTo>
                  <a:pt x="50546" y="660018"/>
                </a:lnTo>
                <a:lnTo>
                  <a:pt x="71544" y="660018"/>
                </a:lnTo>
                <a:lnTo>
                  <a:pt x="63198" y="649731"/>
                </a:lnTo>
                <a:close/>
              </a:path>
              <a:path w="217169" h="692784">
                <a:moveTo>
                  <a:pt x="83947" y="0"/>
                </a:moveTo>
                <a:lnTo>
                  <a:pt x="78866" y="4825"/>
                </a:lnTo>
                <a:lnTo>
                  <a:pt x="78740" y="8762"/>
                </a:lnTo>
                <a:lnTo>
                  <a:pt x="81025" y="11429"/>
                </a:lnTo>
                <a:lnTo>
                  <a:pt x="102362" y="34289"/>
                </a:lnTo>
                <a:lnTo>
                  <a:pt x="123062" y="57530"/>
                </a:lnTo>
                <a:lnTo>
                  <a:pt x="160400" y="105790"/>
                </a:lnTo>
                <a:lnTo>
                  <a:pt x="182499" y="144525"/>
                </a:lnTo>
                <a:lnTo>
                  <a:pt x="197738" y="186816"/>
                </a:lnTo>
                <a:lnTo>
                  <a:pt x="204399" y="233044"/>
                </a:lnTo>
                <a:lnTo>
                  <a:pt x="204469" y="251840"/>
                </a:lnTo>
                <a:lnTo>
                  <a:pt x="203581" y="270763"/>
                </a:lnTo>
                <a:lnTo>
                  <a:pt x="199009" y="311276"/>
                </a:lnTo>
                <a:lnTo>
                  <a:pt x="191388" y="353694"/>
                </a:lnTo>
                <a:lnTo>
                  <a:pt x="175640" y="417956"/>
                </a:lnTo>
                <a:lnTo>
                  <a:pt x="163322" y="458597"/>
                </a:lnTo>
                <a:lnTo>
                  <a:pt x="150240" y="496062"/>
                </a:lnTo>
                <a:lnTo>
                  <a:pt x="130302" y="542671"/>
                </a:lnTo>
                <a:lnTo>
                  <a:pt x="108077" y="580389"/>
                </a:lnTo>
                <a:lnTo>
                  <a:pt x="73913" y="621918"/>
                </a:lnTo>
                <a:lnTo>
                  <a:pt x="55246" y="639927"/>
                </a:lnTo>
                <a:lnTo>
                  <a:pt x="63198" y="649731"/>
                </a:lnTo>
                <a:lnTo>
                  <a:pt x="101600" y="610108"/>
                </a:lnTo>
                <a:lnTo>
                  <a:pt x="126872" y="575055"/>
                </a:lnTo>
                <a:lnTo>
                  <a:pt x="148716" y="533400"/>
                </a:lnTo>
                <a:lnTo>
                  <a:pt x="168783" y="481964"/>
                </a:lnTo>
                <a:lnTo>
                  <a:pt x="181863" y="442087"/>
                </a:lnTo>
                <a:lnTo>
                  <a:pt x="199136" y="377951"/>
                </a:lnTo>
                <a:lnTo>
                  <a:pt x="208153" y="334263"/>
                </a:lnTo>
                <a:lnTo>
                  <a:pt x="214375" y="291846"/>
                </a:lnTo>
                <a:lnTo>
                  <a:pt x="217169" y="251840"/>
                </a:lnTo>
                <a:lnTo>
                  <a:pt x="217169" y="233044"/>
                </a:lnTo>
                <a:lnTo>
                  <a:pt x="209931" y="183261"/>
                </a:lnTo>
                <a:lnTo>
                  <a:pt x="193802" y="138937"/>
                </a:lnTo>
                <a:lnTo>
                  <a:pt x="170687" y="98298"/>
                </a:lnTo>
                <a:lnTo>
                  <a:pt x="132587" y="49022"/>
                </a:lnTo>
                <a:lnTo>
                  <a:pt x="90424" y="2666"/>
                </a:lnTo>
                <a:lnTo>
                  <a:pt x="88011" y="126"/>
                </a:lnTo>
                <a:lnTo>
                  <a:pt x="8394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 txBox="1"/>
          <p:nvPr/>
        </p:nvSpPr>
        <p:spPr>
          <a:xfrm>
            <a:off x="1136700" y="6520053"/>
            <a:ext cx="16891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latin typeface="Calibri"/>
                <a:cs typeface="Calibri"/>
              </a:rPr>
              <a:t>10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1333500" y="6377304"/>
            <a:ext cx="76200" cy="473709"/>
          </a:xfrm>
          <a:custGeom>
            <a:avLst/>
            <a:gdLst/>
            <a:ahLst/>
            <a:cxnLst/>
            <a:rect l="l" t="t" r="r" b="b"/>
            <a:pathLst>
              <a:path w="76200" h="473709">
                <a:moveTo>
                  <a:pt x="41656" y="57150"/>
                </a:moveTo>
                <a:lnTo>
                  <a:pt x="34543" y="57150"/>
                </a:lnTo>
                <a:lnTo>
                  <a:pt x="31750" y="59943"/>
                </a:lnTo>
                <a:lnTo>
                  <a:pt x="31750" y="470915"/>
                </a:lnTo>
                <a:lnTo>
                  <a:pt x="34543" y="473709"/>
                </a:lnTo>
                <a:lnTo>
                  <a:pt x="41656" y="473709"/>
                </a:lnTo>
                <a:lnTo>
                  <a:pt x="44450" y="470915"/>
                </a:lnTo>
                <a:lnTo>
                  <a:pt x="44450" y="59943"/>
                </a:lnTo>
                <a:lnTo>
                  <a:pt x="41656" y="57150"/>
                </a:lnTo>
                <a:close/>
              </a:path>
              <a:path w="76200" h="473709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3"/>
                </a:lnTo>
                <a:lnTo>
                  <a:pt x="34543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473709">
                <a:moveTo>
                  <a:pt x="66675" y="57150"/>
                </a:moveTo>
                <a:lnTo>
                  <a:pt x="41656" y="57150"/>
                </a:lnTo>
                <a:lnTo>
                  <a:pt x="44450" y="59943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 txBox="1"/>
          <p:nvPr/>
        </p:nvSpPr>
        <p:spPr>
          <a:xfrm>
            <a:off x="971550" y="6729729"/>
            <a:ext cx="698500" cy="20955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317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dirty="0" sz="1100">
                <a:latin typeface="Calibri"/>
                <a:cs typeface="Calibri"/>
              </a:rPr>
              <a:t>5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2781300" y="5998844"/>
            <a:ext cx="217170" cy="692785"/>
          </a:xfrm>
          <a:custGeom>
            <a:avLst/>
            <a:gdLst/>
            <a:ahLst/>
            <a:cxnLst/>
            <a:rect l="l" t="t" r="r" b="b"/>
            <a:pathLst>
              <a:path w="217169" h="692784">
                <a:moveTo>
                  <a:pt x="35179" y="615188"/>
                </a:moveTo>
                <a:lnTo>
                  <a:pt x="0" y="692785"/>
                </a:lnTo>
                <a:lnTo>
                  <a:pt x="83185" y="674369"/>
                </a:lnTo>
                <a:lnTo>
                  <a:pt x="71544" y="660018"/>
                </a:lnTo>
                <a:lnTo>
                  <a:pt x="50545" y="660018"/>
                </a:lnTo>
                <a:lnTo>
                  <a:pt x="46608" y="659511"/>
                </a:lnTo>
                <a:lnTo>
                  <a:pt x="44323" y="656843"/>
                </a:lnTo>
                <a:lnTo>
                  <a:pt x="42163" y="654176"/>
                </a:lnTo>
                <a:lnTo>
                  <a:pt x="42544" y="650113"/>
                </a:lnTo>
                <a:lnTo>
                  <a:pt x="45338" y="647953"/>
                </a:lnTo>
                <a:lnTo>
                  <a:pt x="55246" y="639927"/>
                </a:lnTo>
                <a:lnTo>
                  <a:pt x="35179" y="615188"/>
                </a:lnTo>
                <a:close/>
              </a:path>
              <a:path w="217169" h="692784">
                <a:moveTo>
                  <a:pt x="55246" y="639927"/>
                </a:moveTo>
                <a:lnTo>
                  <a:pt x="45338" y="647953"/>
                </a:lnTo>
                <a:lnTo>
                  <a:pt x="42544" y="650113"/>
                </a:lnTo>
                <a:lnTo>
                  <a:pt x="42163" y="654176"/>
                </a:lnTo>
                <a:lnTo>
                  <a:pt x="44323" y="656843"/>
                </a:lnTo>
                <a:lnTo>
                  <a:pt x="46608" y="659511"/>
                </a:lnTo>
                <a:lnTo>
                  <a:pt x="50545" y="660018"/>
                </a:lnTo>
                <a:lnTo>
                  <a:pt x="63198" y="649731"/>
                </a:lnTo>
                <a:lnTo>
                  <a:pt x="55246" y="639927"/>
                </a:lnTo>
                <a:close/>
              </a:path>
              <a:path w="217169" h="692784">
                <a:moveTo>
                  <a:pt x="63198" y="649731"/>
                </a:moveTo>
                <a:lnTo>
                  <a:pt x="50545" y="660018"/>
                </a:lnTo>
                <a:lnTo>
                  <a:pt x="71544" y="660018"/>
                </a:lnTo>
                <a:lnTo>
                  <a:pt x="63198" y="649731"/>
                </a:lnTo>
                <a:close/>
              </a:path>
              <a:path w="217169" h="692784">
                <a:moveTo>
                  <a:pt x="83947" y="0"/>
                </a:moveTo>
                <a:lnTo>
                  <a:pt x="78867" y="4825"/>
                </a:lnTo>
                <a:lnTo>
                  <a:pt x="78739" y="8762"/>
                </a:lnTo>
                <a:lnTo>
                  <a:pt x="81025" y="11429"/>
                </a:lnTo>
                <a:lnTo>
                  <a:pt x="102362" y="34289"/>
                </a:lnTo>
                <a:lnTo>
                  <a:pt x="123062" y="57530"/>
                </a:lnTo>
                <a:lnTo>
                  <a:pt x="160400" y="105790"/>
                </a:lnTo>
                <a:lnTo>
                  <a:pt x="182499" y="144525"/>
                </a:lnTo>
                <a:lnTo>
                  <a:pt x="197738" y="186816"/>
                </a:lnTo>
                <a:lnTo>
                  <a:pt x="204391" y="233044"/>
                </a:lnTo>
                <a:lnTo>
                  <a:pt x="204469" y="251840"/>
                </a:lnTo>
                <a:lnTo>
                  <a:pt x="203581" y="270763"/>
                </a:lnTo>
                <a:lnTo>
                  <a:pt x="199008" y="311276"/>
                </a:lnTo>
                <a:lnTo>
                  <a:pt x="191388" y="353694"/>
                </a:lnTo>
                <a:lnTo>
                  <a:pt x="175641" y="417956"/>
                </a:lnTo>
                <a:lnTo>
                  <a:pt x="163322" y="458597"/>
                </a:lnTo>
                <a:lnTo>
                  <a:pt x="150241" y="496062"/>
                </a:lnTo>
                <a:lnTo>
                  <a:pt x="130301" y="542671"/>
                </a:lnTo>
                <a:lnTo>
                  <a:pt x="108076" y="580389"/>
                </a:lnTo>
                <a:lnTo>
                  <a:pt x="73913" y="621918"/>
                </a:lnTo>
                <a:lnTo>
                  <a:pt x="55246" y="639927"/>
                </a:lnTo>
                <a:lnTo>
                  <a:pt x="63198" y="649731"/>
                </a:lnTo>
                <a:lnTo>
                  <a:pt x="101600" y="610108"/>
                </a:lnTo>
                <a:lnTo>
                  <a:pt x="126873" y="575055"/>
                </a:lnTo>
                <a:lnTo>
                  <a:pt x="148717" y="533400"/>
                </a:lnTo>
                <a:lnTo>
                  <a:pt x="168782" y="481964"/>
                </a:lnTo>
                <a:lnTo>
                  <a:pt x="181863" y="442087"/>
                </a:lnTo>
                <a:lnTo>
                  <a:pt x="199136" y="377951"/>
                </a:lnTo>
                <a:lnTo>
                  <a:pt x="208152" y="334263"/>
                </a:lnTo>
                <a:lnTo>
                  <a:pt x="214375" y="291846"/>
                </a:lnTo>
                <a:lnTo>
                  <a:pt x="217169" y="251840"/>
                </a:lnTo>
                <a:lnTo>
                  <a:pt x="217169" y="233044"/>
                </a:lnTo>
                <a:lnTo>
                  <a:pt x="209931" y="183261"/>
                </a:lnTo>
                <a:lnTo>
                  <a:pt x="193801" y="138937"/>
                </a:lnTo>
                <a:lnTo>
                  <a:pt x="170687" y="98298"/>
                </a:lnTo>
                <a:lnTo>
                  <a:pt x="132587" y="49022"/>
                </a:lnTo>
                <a:lnTo>
                  <a:pt x="90424" y="2666"/>
                </a:lnTo>
                <a:lnTo>
                  <a:pt x="88011" y="126"/>
                </a:lnTo>
                <a:lnTo>
                  <a:pt x="8394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 txBox="1"/>
          <p:nvPr/>
        </p:nvSpPr>
        <p:spPr>
          <a:xfrm>
            <a:off x="2441575" y="6469760"/>
            <a:ext cx="41465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latin typeface="Calibri"/>
                <a:cs typeface="Calibri"/>
              </a:rPr>
              <a:t>1</a:t>
            </a:r>
            <a:r>
              <a:rPr dirty="0" sz="1100" spc="-10">
                <a:latin typeface="Calibri"/>
                <a:cs typeface="Calibri"/>
              </a:rPr>
              <a:t>1</a:t>
            </a:r>
            <a:r>
              <a:rPr dirty="0" sz="1100">
                <a:latin typeface="Calibri"/>
                <a:cs typeface="Calibri"/>
              </a:rPr>
              <a:t>5</a:t>
            </a:r>
            <a:r>
              <a:rPr dirty="0" sz="1100" spc="-5">
                <a:latin typeface="Calibri"/>
                <a:cs typeface="Calibri"/>
              </a:rPr>
              <a:t>.</a:t>
            </a:r>
            <a:r>
              <a:rPr dirty="0" sz="1100" spc="-15">
                <a:latin typeface="Calibri"/>
                <a:cs typeface="Calibri"/>
              </a:rPr>
              <a:t>8</a:t>
            </a:r>
            <a:r>
              <a:rPr dirty="0" sz="1100">
                <a:latin typeface="Calibri"/>
                <a:cs typeface="Calibri"/>
              </a:rPr>
              <a:t>9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3423920" y="5989319"/>
            <a:ext cx="174625" cy="740410"/>
          </a:xfrm>
          <a:custGeom>
            <a:avLst/>
            <a:gdLst/>
            <a:ahLst/>
            <a:cxnLst/>
            <a:rect l="l" t="t" r="r" b="b"/>
            <a:pathLst>
              <a:path w="174625" h="740409">
                <a:moveTo>
                  <a:pt x="125470" y="676248"/>
                </a:moveTo>
                <a:lnTo>
                  <a:pt x="97408" y="691261"/>
                </a:lnTo>
                <a:lnTo>
                  <a:pt x="167004" y="740410"/>
                </a:lnTo>
                <a:lnTo>
                  <a:pt x="165625" y="691768"/>
                </a:lnTo>
                <a:lnTo>
                  <a:pt x="136905" y="691768"/>
                </a:lnTo>
                <a:lnTo>
                  <a:pt x="133095" y="690626"/>
                </a:lnTo>
                <a:lnTo>
                  <a:pt x="131444" y="687451"/>
                </a:lnTo>
                <a:lnTo>
                  <a:pt x="125470" y="676248"/>
                </a:lnTo>
                <a:close/>
              </a:path>
              <a:path w="174625" h="740409">
                <a:moveTo>
                  <a:pt x="136620" y="670284"/>
                </a:moveTo>
                <a:lnTo>
                  <a:pt x="125470" y="676248"/>
                </a:lnTo>
                <a:lnTo>
                  <a:pt x="131444" y="687451"/>
                </a:lnTo>
                <a:lnTo>
                  <a:pt x="133095" y="690626"/>
                </a:lnTo>
                <a:lnTo>
                  <a:pt x="136905" y="691768"/>
                </a:lnTo>
                <a:lnTo>
                  <a:pt x="139953" y="690117"/>
                </a:lnTo>
                <a:lnTo>
                  <a:pt x="143128" y="688466"/>
                </a:lnTo>
                <a:lnTo>
                  <a:pt x="144271" y="684656"/>
                </a:lnTo>
                <a:lnTo>
                  <a:pt x="142620" y="681481"/>
                </a:lnTo>
                <a:lnTo>
                  <a:pt x="136620" y="670284"/>
                </a:lnTo>
                <a:close/>
              </a:path>
              <a:path w="174625" h="740409">
                <a:moveTo>
                  <a:pt x="164591" y="655319"/>
                </a:moveTo>
                <a:lnTo>
                  <a:pt x="136620" y="670284"/>
                </a:lnTo>
                <a:lnTo>
                  <a:pt x="142620" y="681481"/>
                </a:lnTo>
                <a:lnTo>
                  <a:pt x="144271" y="684656"/>
                </a:lnTo>
                <a:lnTo>
                  <a:pt x="143128" y="688466"/>
                </a:lnTo>
                <a:lnTo>
                  <a:pt x="139953" y="690117"/>
                </a:lnTo>
                <a:lnTo>
                  <a:pt x="136905" y="691768"/>
                </a:lnTo>
                <a:lnTo>
                  <a:pt x="165625" y="691768"/>
                </a:lnTo>
                <a:lnTo>
                  <a:pt x="164591" y="655319"/>
                </a:lnTo>
                <a:close/>
              </a:path>
              <a:path w="174625" h="740409">
                <a:moveTo>
                  <a:pt x="165607" y="0"/>
                </a:moveTo>
                <a:lnTo>
                  <a:pt x="118744" y="40639"/>
                </a:lnTo>
                <a:lnTo>
                  <a:pt x="77724" y="81279"/>
                </a:lnTo>
                <a:lnTo>
                  <a:pt x="50800" y="114173"/>
                </a:lnTo>
                <a:lnTo>
                  <a:pt x="29209" y="150240"/>
                </a:lnTo>
                <a:lnTo>
                  <a:pt x="13842" y="189864"/>
                </a:lnTo>
                <a:lnTo>
                  <a:pt x="4444" y="232410"/>
                </a:lnTo>
                <a:lnTo>
                  <a:pt x="0" y="293242"/>
                </a:lnTo>
                <a:lnTo>
                  <a:pt x="1142" y="325374"/>
                </a:lnTo>
                <a:lnTo>
                  <a:pt x="10159" y="392556"/>
                </a:lnTo>
                <a:lnTo>
                  <a:pt x="22859" y="445515"/>
                </a:lnTo>
                <a:lnTo>
                  <a:pt x="35051" y="482473"/>
                </a:lnTo>
                <a:lnTo>
                  <a:pt x="49783" y="520573"/>
                </a:lnTo>
                <a:lnTo>
                  <a:pt x="76326" y="579627"/>
                </a:lnTo>
                <a:lnTo>
                  <a:pt x="96012" y="619887"/>
                </a:lnTo>
                <a:lnTo>
                  <a:pt x="117220" y="660780"/>
                </a:lnTo>
                <a:lnTo>
                  <a:pt x="125470" y="676248"/>
                </a:lnTo>
                <a:lnTo>
                  <a:pt x="136620" y="670284"/>
                </a:lnTo>
                <a:lnTo>
                  <a:pt x="128396" y="654938"/>
                </a:lnTo>
                <a:lnTo>
                  <a:pt x="107441" y="614172"/>
                </a:lnTo>
                <a:lnTo>
                  <a:pt x="87756" y="574293"/>
                </a:lnTo>
                <a:lnTo>
                  <a:pt x="69722" y="535051"/>
                </a:lnTo>
                <a:lnTo>
                  <a:pt x="53975" y="496824"/>
                </a:lnTo>
                <a:lnTo>
                  <a:pt x="40639" y="460121"/>
                </a:lnTo>
                <a:lnTo>
                  <a:pt x="22732" y="390525"/>
                </a:lnTo>
                <a:lnTo>
                  <a:pt x="13842" y="324992"/>
                </a:lnTo>
                <a:lnTo>
                  <a:pt x="12700" y="293624"/>
                </a:lnTo>
                <a:lnTo>
                  <a:pt x="13715" y="263651"/>
                </a:lnTo>
                <a:lnTo>
                  <a:pt x="19430" y="220599"/>
                </a:lnTo>
                <a:lnTo>
                  <a:pt x="30099" y="180721"/>
                </a:lnTo>
                <a:lnTo>
                  <a:pt x="46608" y="144399"/>
                </a:lnTo>
                <a:lnTo>
                  <a:pt x="69087" y="110998"/>
                </a:lnTo>
                <a:lnTo>
                  <a:pt x="106299" y="69723"/>
                </a:lnTo>
                <a:lnTo>
                  <a:pt x="148843" y="30987"/>
                </a:lnTo>
                <a:lnTo>
                  <a:pt x="173735" y="9651"/>
                </a:lnTo>
                <a:lnTo>
                  <a:pt x="174116" y="5587"/>
                </a:lnTo>
                <a:lnTo>
                  <a:pt x="169544" y="253"/>
                </a:lnTo>
                <a:lnTo>
                  <a:pt x="16560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 txBox="1"/>
          <p:nvPr/>
        </p:nvSpPr>
        <p:spPr>
          <a:xfrm>
            <a:off x="3124200" y="6729729"/>
            <a:ext cx="1219200" cy="209550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244475">
              <a:lnSpc>
                <a:spcPts val="994"/>
              </a:lnSpc>
            </a:pPr>
            <a:r>
              <a:rPr dirty="0" sz="1100" spc="-5">
                <a:latin typeface="Calibri"/>
                <a:cs typeface="Calibri"/>
              </a:rPr>
              <a:t>90.89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4507610" y="5929629"/>
            <a:ext cx="128270" cy="655320"/>
          </a:xfrm>
          <a:custGeom>
            <a:avLst/>
            <a:gdLst/>
            <a:ahLst/>
            <a:cxnLst/>
            <a:rect l="l" t="t" r="r" b="b"/>
            <a:pathLst>
              <a:path w="128270" h="655320">
                <a:moveTo>
                  <a:pt x="46907" y="65419"/>
                </a:moveTo>
                <a:lnTo>
                  <a:pt x="35583" y="71071"/>
                </a:lnTo>
                <a:lnTo>
                  <a:pt x="43434" y="86994"/>
                </a:lnTo>
                <a:lnTo>
                  <a:pt x="62611" y="128904"/>
                </a:lnTo>
                <a:lnTo>
                  <a:pt x="79883" y="170561"/>
                </a:lnTo>
                <a:lnTo>
                  <a:pt x="94361" y="211836"/>
                </a:lnTo>
                <a:lnTo>
                  <a:pt x="105537" y="252856"/>
                </a:lnTo>
                <a:lnTo>
                  <a:pt x="112649" y="293242"/>
                </a:lnTo>
                <a:lnTo>
                  <a:pt x="115188" y="333248"/>
                </a:lnTo>
                <a:lnTo>
                  <a:pt x="114553" y="353059"/>
                </a:lnTo>
                <a:lnTo>
                  <a:pt x="109727" y="392302"/>
                </a:lnTo>
                <a:lnTo>
                  <a:pt x="100456" y="431418"/>
                </a:lnTo>
                <a:lnTo>
                  <a:pt x="87629" y="470407"/>
                </a:lnTo>
                <a:lnTo>
                  <a:pt x="71627" y="509142"/>
                </a:lnTo>
                <a:lnTo>
                  <a:pt x="43687" y="567181"/>
                </a:lnTo>
                <a:lnTo>
                  <a:pt x="22987" y="605916"/>
                </a:lnTo>
                <a:lnTo>
                  <a:pt x="1650" y="644651"/>
                </a:lnTo>
                <a:lnTo>
                  <a:pt x="0" y="647826"/>
                </a:lnTo>
                <a:lnTo>
                  <a:pt x="1142" y="651637"/>
                </a:lnTo>
                <a:lnTo>
                  <a:pt x="4190" y="653288"/>
                </a:lnTo>
                <a:lnTo>
                  <a:pt x="7238" y="655065"/>
                </a:lnTo>
                <a:lnTo>
                  <a:pt x="34162" y="612013"/>
                </a:lnTo>
                <a:lnTo>
                  <a:pt x="54863" y="573151"/>
                </a:lnTo>
                <a:lnTo>
                  <a:pt x="74167" y="534034"/>
                </a:lnTo>
                <a:lnTo>
                  <a:pt x="91693" y="494664"/>
                </a:lnTo>
                <a:lnTo>
                  <a:pt x="106425" y="455040"/>
                </a:lnTo>
                <a:lnTo>
                  <a:pt x="117855" y="415163"/>
                </a:lnTo>
                <a:lnTo>
                  <a:pt x="125222" y="374650"/>
                </a:lnTo>
                <a:lnTo>
                  <a:pt x="127888" y="333628"/>
                </a:lnTo>
                <a:lnTo>
                  <a:pt x="127253" y="312927"/>
                </a:lnTo>
                <a:lnTo>
                  <a:pt x="122174" y="271271"/>
                </a:lnTo>
                <a:lnTo>
                  <a:pt x="112775" y="229362"/>
                </a:lnTo>
                <a:lnTo>
                  <a:pt x="99567" y="187325"/>
                </a:lnTo>
                <a:lnTo>
                  <a:pt x="83312" y="145033"/>
                </a:lnTo>
                <a:lnTo>
                  <a:pt x="54990" y="81661"/>
                </a:lnTo>
                <a:lnTo>
                  <a:pt x="46907" y="65419"/>
                </a:lnTo>
                <a:close/>
              </a:path>
              <a:path w="128270" h="655320">
                <a:moveTo>
                  <a:pt x="7238" y="0"/>
                </a:moveTo>
                <a:lnTo>
                  <a:pt x="7238" y="85216"/>
                </a:lnTo>
                <a:lnTo>
                  <a:pt x="35583" y="71071"/>
                </a:lnTo>
                <a:lnTo>
                  <a:pt x="29972" y="59689"/>
                </a:lnTo>
                <a:lnTo>
                  <a:pt x="28448" y="56514"/>
                </a:lnTo>
                <a:lnTo>
                  <a:pt x="29717" y="52704"/>
                </a:lnTo>
                <a:lnTo>
                  <a:pt x="32765" y="51180"/>
                </a:lnTo>
                <a:lnTo>
                  <a:pt x="35940" y="49656"/>
                </a:lnTo>
                <a:lnTo>
                  <a:pt x="73407" y="49656"/>
                </a:lnTo>
                <a:lnTo>
                  <a:pt x="7238" y="0"/>
                </a:lnTo>
                <a:close/>
              </a:path>
              <a:path w="128270" h="655320">
                <a:moveTo>
                  <a:pt x="35940" y="49656"/>
                </a:moveTo>
                <a:lnTo>
                  <a:pt x="32765" y="51180"/>
                </a:lnTo>
                <a:lnTo>
                  <a:pt x="29717" y="52704"/>
                </a:lnTo>
                <a:lnTo>
                  <a:pt x="28448" y="56514"/>
                </a:lnTo>
                <a:lnTo>
                  <a:pt x="29972" y="59689"/>
                </a:lnTo>
                <a:lnTo>
                  <a:pt x="35583" y="71071"/>
                </a:lnTo>
                <a:lnTo>
                  <a:pt x="46907" y="65419"/>
                </a:lnTo>
                <a:lnTo>
                  <a:pt x="41275" y="54101"/>
                </a:lnTo>
                <a:lnTo>
                  <a:pt x="39750" y="50926"/>
                </a:lnTo>
                <a:lnTo>
                  <a:pt x="35940" y="49656"/>
                </a:lnTo>
                <a:close/>
              </a:path>
              <a:path w="128270" h="655320">
                <a:moveTo>
                  <a:pt x="73407" y="49656"/>
                </a:moveTo>
                <a:lnTo>
                  <a:pt x="35940" y="49656"/>
                </a:lnTo>
                <a:lnTo>
                  <a:pt x="39750" y="50926"/>
                </a:lnTo>
                <a:lnTo>
                  <a:pt x="41275" y="54101"/>
                </a:lnTo>
                <a:lnTo>
                  <a:pt x="46907" y="65419"/>
                </a:lnTo>
                <a:lnTo>
                  <a:pt x="75437" y="51180"/>
                </a:lnTo>
                <a:lnTo>
                  <a:pt x="73407" y="496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 txBox="1"/>
          <p:nvPr/>
        </p:nvSpPr>
        <p:spPr>
          <a:xfrm>
            <a:off x="4203572" y="5689472"/>
            <a:ext cx="748665" cy="3175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21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18</a:t>
            </a:r>
            <a:r>
              <a:rPr dirty="0" sz="1200" spc="-5">
                <a:latin typeface="Calibri"/>
                <a:cs typeface="Calibri"/>
              </a:rPr>
              <a:t> kN</a:t>
            </a:r>
            <a:endParaRPr sz="1200">
              <a:latin typeface="Calibri"/>
              <a:cs typeface="Calibri"/>
            </a:endParaRPr>
          </a:p>
          <a:p>
            <a:pPr marL="346075">
              <a:lnSpc>
                <a:spcPts val="1090"/>
              </a:lnSpc>
            </a:pPr>
            <a:r>
              <a:rPr dirty="0" sz="1100">
                <a:latin typeface="Calibri"/>
                <a:cs typeface="Calibri"/>
              </a:rPr>
              <a:t>1</a:t>
            </a:r>
            <a:r>
              <a:rPr dirty="0" sz="1100" spc="-10">
                <a:latin typeface="Calibri"/>
                <a:cs typeface="Calibri"/>
              </a:rPr>
              <a:t>2</a:t>
            </a:r>
            <a:r>
              <a:rPr dirty="0" sz="1100">
                <a:latin typeface="Calibri"/>
                <a:cs typeface="Calibri"/>
              </a:rPr>
              <a:t>9</a:t>
            </a:r>
            <a:r>
              <a:rPr dirty="0" sz="1100" spc="-5">
                <a:latin typeface="Calibri"/>
                <a:cs typeface="Calibri"/>
              </a:rPr>
              <a:t>.</a:t>
            </a:r>
            <a:r>
              <a:rPr dirty="0" sz="1100" spc="-15">
                <a:latin typeface="Calibri"/>
                <a:cs typeface="Calibri"/>
              </a:rPr>
              <a:t>4</a:t>
            </a:r>
            <a:r>
              <a:rPr dirty="0" sz="1100">
                <a:latin typeface="Calibri"/>
                <a:cs typeface="Calibri"/>
              </a:rPr>
              <a:t>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4929768" y="5929629"/>
            <a:ext cx="151765" cy="683260"/>
          </a:xfrm>
          <a:custGeom>
            <a:avLst/>
            <a:gdLst/>
            <a:ahLst/>
            <a:cxnLst/>
            <a:rect l="l" t="t" r="r" b="b"/>
            <a:pathLst>
              <a:path w="151764" h="683259">
                <a:moveTo>
                  <a:pt x="108870" y="70928"/>
                </a:moveTo>
                <a:lnTo>
                  <a:pt x="103749" y="86867"/>
                </a:lnTo>
                <a:lnTo>
                  <a:pt x="96383" y="109346"/>
                </a:lnTo>
                <a:lnTo>
                  <a:pt x="88509" y="132841"/>
                </a:lnTo>
                <a:lnTo>
                  <a:pt x="64506" y="205358"/>
                </a:lnTo>
                <a:lnTo>
                  <a:pt x="49393" y="252475"/>
                </a:lnTo>
                <a:lnTo>
                  <a:pt x="36439" y="295401"/>
                </a:lnTo>
                <a:lnTo>
                  <a:pt x="22850" y="347344"/>
                </a:lnTo>
                <a:lnTo>
                  <a:pt x="19040" y="361823"/>
                </a:lnTo>
                <a:lnTo>
                  <a:pt x="15484" y="375538"/>
                </a:lnTo>
                <a:lnTo>
                  <a:pt x="12436" y="388365"/>
                </a:lnTo>
                <a:lnTo>
                  <a:pt x="9388" y="400557"/>
                </a:lnTo>
                <a:lnTo>
                  <a:pt x="6848" y="412114"/>
                </a:lnTo>
                <a:lnTo>
                  <a:pt x="2657" y="433958"/>
                </a:lnTo>
                <a:lnTo>
                  <a:pt x="371" y="454405"/>
                </a:lnTo>
                <a:lnTo>
                  <a:pt x="0" y="464312"/>
                </a:lnTo>
                <a:lnTo>
                  <a:pt x="117" y="474725"/>
                </a:lnTo>
                <a:lnTo>
                  <a:pt x="7737" y="516508"/>
                </a:lnTo>
                <a:lnTo>
                  <a:pt x="27422" y="559815"/>
                </a:lnTo>
                <a:lnTo>
                  <a:pt x="57267" y="601090"/>
                </a:lnTo>
                <a:lnTo>
                  <a:pt x="93589" y="641223"/>
                </a:lnTo>
                <a:lnTo>
                  <a:pt x="133086" y="680846"/>
                </a:lnTo>
                <a:lnTo>
                  <a:pt x="135499" y="683259"/>
                </a:lnTo>
                <a:lnTo>
                  <a:pt x="139563" y="683259"/>
                </a:lnTo>
                <a:lnTo>
                  <a:pt x="142103" y="680846"/>
                </a:lnTo>
                <a:lnTo>
                  <a:pt x="144516" y="678306"/>
                </a:lnTo>
                <a:lnTo>
                  <a:pt x="144516" y="674242"/>
                </a:lnTo>
                <a:lnTo>
                  <a:pt x="141976" y="671829"/>
                </a:lnTo>
                <a:lnTo>
                  <a:pt x="122037" y="652144"/>
                </a:lnTo>
                <a:lnTo>
                  <a:pt x="84064" y="612648"/>
                </a:lnTo>
                <a:lnTo>
                  <a:pt x="51425" y="572896"/>
                </a:lnTo>
                <a:lnTo>
                  <a:pt x="27549" y="532891"/>
                </a:lnTo>
                <a:lnTo>
                  <a:pt x="14976" y="492505"/>
                </a:lnTo>
                <a:lnTo>
                  <a:pt x="12563" y="464312"/>
                </a:lnTo>
                <a:lnTo>
                  <a:pt x="12944" y="454787"/>
                </a:lnTo>
                <a:lnTo>
                  <a:pt x="19294" y="414400"/>
                </a:lnTo>
                <a:lnTo>
                  <a:pt x="31359" y="364998"/>
                </a:lnTo>
                <a:lnTo>
                  <a:pt x="35042" y="350519"/>
                </a:lnTo>
                <a:lnTo>
                  <a:pt x="38979" y="334899"/>
                </a:lnTo>
                <a:lnTo>
                  <a:pt x="54854" y="278256"/>
                </a:lnTo>
                <a:lnTo>
                  <a:pt x="68951" y="233044"/>
                </a:lnTo>
                <a:lnTo>
                  <a:pt x="100574" y="136778"/>
                </a:lnTo>
                <a:lnTo>
                  <a:pt x="108448" y="113411"/>
                </a:lnTo>
                <a:lnTo>
                  <a:pt x="115814" y="90804"/>
                </a:lnTo>
                <a:lnTo>
                  <a:pt x="120998" y="74668"/>
                </a:lnTo>
                <a:lnTo>
                  <a:pt x="108870" y="70928"/>
                </a:lnTo>
                <a:close/>
              </a:path>
              <a:path w="151764" h="683259">
                <a:moveTo>
                  <a:pt x="146436" y="53593"/>
                </a:moveTo>
                <a:lnTo>
                  <a:pt x="117465" y="53593"/>
                </a:lnTo>
                <a:lnTo>
                  <a:pt x="120767" y="54737"/>
                </a:lnTo>
                <a:lnTo>
                  <a:pt x="124069" y="55752"/>
                </a:lnTo>
                <a:lnTo>
                  <a:pt x="125974" y="59308"/>
                </a:lnTo>
                <a:lnTo>
                  <a:pt x="124831" y="62737"/>
                </a:lnTo>
                <a:lnTo>
                  <a:pt x="120998" y="74668"/>
                </a:lnTo>
                <a:lnTo>
                  <a:pt x="151501" y="84074"/>
                </a:lnTo>
                <a:lnTo>
                  <a:pt x="146436" y="53593"/>
                </a:lnTo>
                <a:close/>
              </a:path>
              <a:path w="151764" h="683259">
                <a:moveTo>
                  <a:pt x="117465" y="53593"/>
                </a:moveTo>
                <a:lnTo>
                  <a:pt x="113782" y="55499"/>
                </a:lnTo>
                <a:lnTo>
                  <a:pt x="112766" y="58800"/>
                </a:lnTo>
                <a:lnTo>
                  <a:pt x="108870" y="70928"/>
                </a:lnTo>
                <a:lnTo>
                  <a:pt x="120998" y="74668"/>
                </a:lnTo>
                <a:lnTo>
                  <a:pt x="124831" y="62737"/>
                </a:lnTo>
                <a:lnTo>
                  <a:pt x="125974" y="59308"/>
                </a:lnTo>
                <a:lnTo>
                  <a:pt x="124069" y="55752"/>
                </a:lnTo>
                <a:lnTo>
                  <a:pt x="120767" y="54737"/>
                </a:lnTo>
                <a:lnTo>
                  <a:pt x="117465" y="53593"/>
                </a:lnTo>
                <a:close/>
              </a:path>
              <a:path w="151764" h="683259">
                <a:moveTo>
                  <a:pt x="137531" y="0"/>
                </a:moveTo>
                <a:lnTo>
                  <a:pt x="78603" y="61594"/>
                </a:lnTo>
                <a:lnTo>
                  <a:pt x="108870" y="70928"/>
                </a:lnTo>
                <a:lnTo>
                  <a:pt x="112766" y="58800"/>
                </a:lnTo>
                <a:lnTo>
                  <a:pt x="113782" y="55499"/>
                </a:lnTo>
                <a:lnTo>
                  <a:pt x="117465" y="53593"/>
                </a:lnTo>
                <a:lnTo>
                  <a:pt x="146436" y="53593"/>
                </a:lnTo>
                <a:lnTo>
                  <a:pt x="1375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 txBox="1"/>
          <p:nvPr/>
        </p:nvSpPr>
        <p:spPr>
          <a:xfrm>
            <a:off x="5006721" y="5689472"/>
            <a:ext cx="41465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latin typeface="Calibri"/>
                <a:cs typeface="Calibri"/>
              </a:rPr>
              <a:t>1</a:t>
            </a:r>
            <a:r>
              <a:rPr dirty="0" sz="1100" spc="-10">
                <a:latin typeface="Calibri"/>
                <a:cs typeface="Calibri"/>
              </a:rPr>
              <a:t>2</a:t>
            </a:r>
            <a:r>
              <a:rPr dirty="0" sz="1100">
                <a:latin typeface="Calibri"/>
                <a:cs typeface="Calibri"/>
              </a:rPr>
              <a:t>9</a:t>
            </a:r>
            <a:r>
              <a:rPr dirty="0" sz="1100" spc="-5">
                <a:latin typeface="Calibri"/>
                <a:cs typeface="Calibri"/>
              </a:rPr>
              <a:t>.</a:t>
            </a:r>
            <a:r>
              <a:rPr dirty="0" sz="1100" spc="-15">
                <a:latin typeface="Calibri"/>
                <a:cs typeface="Calibri"/>
              </a:rPr>
              <a:t>4</a:t>
            </a:r>
            <a:r>
              <a:rPr dirty="0" sz="1100">
                <a:latin typeface="Calibri"/>
                <a:cs typeface="Calibri"/>
              </a:rPr>
              <a:t>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6249289" y="5998844"/>
            <a:ext cx="205740" cy="1054735"/>
          </a:xfrm>
          <a:custGeom>
            <a:avLst/>
            <a:gdLst/>
            <a:ahLst/>
            <a:cxnLst/>
            <a:rect l="l" t="t" r="r" b="b"/>
            <a:pathLst>
              <a:path w="205739" h="1054734">
                <a:moveTo>
                  <a:pt x="0" y="970026"/>
                </a:moveTo>
                <a:lnTo>
                  <a:pt x="8636" y="1054735"/>
                </a:lnTo>
                <a:lnTo>
                  <a:pt x="65192" y="1002538"/>
                </a:lnTo>
                <a:lnTo>
                  <a:pt x="32131" y="1002538"/>
                </a:lnTo>
                <a:lnTo>
                  <a:pt x="28828" y="1001394"/>
                </a:lnTo>
                <a:lnTo>
                  <a:pt x="25526" y="1000125"/>
                </a:lnTo>
                <a:lnTo>
                  <a:pt x="23875" y="996441"/>
                </a:lnTo>
                <a:lnTo>
                  <a:pt x="29669" y="981238"/>
                </a:lnTo>
                <a:lnTo>
                  <a:pt x="0" y="970026"/>
                </a:lnTo>
                <a:close/>
              </a:path>
              <a:path w="205739" h="1054734">
                <a:moveTo>
                  <a:pt x="29669" y="981238"/>
                </a:moveTo>
                <a:lnTo>
                  <a:pt x="23875" y="996441"/>
                </a:lnTo>
                <a:lnTo>
                  <a:pt x="25526" y="1000125"/>
                </a:lnTo>
                <a:lnTo>
                  <a:pt x="28828" y="1001394"/>
                </a:lnTo>
                <a:lnTo>
                  <a:pt x="32131" y="1002538"/>
                </a:lnTo>
                <a:lnTo>
                  <a:pt x="35813" y="1000887"/>
                </a:lnTo>
                <a:lnTo>
                  <a:pt x="37084" y="997712"/>
                </a:lnTo>
                <a:lnTo>
                  <a:pt x="41598" y="985745"/>
                </a:lnTo>
                <a:lnTo>
                  <a:pt x="29669" y="981238"/>
                </a:lnTo>
                <a:close/>
              </a:path>
              <a:path w="205739" h="1054734">
                <a:moveTo>
                  <a:pt x="41598" y="985745"/>
                </a:moveTo>
                <a:lnTo>
                  <a:pt x="37084" y="997712"/>
                </a:lnTo>
                <a:lnTo>
                  <a:pt x="35813" y="1000887"/>
                </a:lnTo>
                <a:lnTo>
                  <a:pt x="32131" y="1002538"/>
                </a:lnTo>
                <a:lnTo>
                  <a:pt x="65192" y="1002538"/>
                </a:lnTo>
                <a:lnTo>
                  <a:pt x="71247" y="996950"/>
                </a:lnTo>
                <a:lnTo>
                  <a:pt x="41598" y="985745"/>
                </a:lnTo>
                <a:close/>
              </a:path>
              <a:path w="205739" h="1054734">
                <a:moveTo>
                  <a:pt x="6731" y="0"/>
                </a:moveTo>
                <a:lnTo>
                  <a:pt x="4190" y="2412"/>
                </a:lnTo>
                <a:lnTo>
                  <a:pt x="1650" y="4952"/>
                </a:lnTo>
                <a:lnTo>
                  <a:pt x="1650" y="8889"/>
                </a:lnTo>
                <a:lnTo>
                  <a:pt x="39624" y="48513"/>
                </a:lnTo>
                <a:lnTo>
                  <a:pt x="73787" y="86233"/>
                </a:lnTo>
                <a:lnTo>
                  <a:pt x="105790" y="125602"/>
                </a:lnTo>
                <a:lnTo>
                  <a:pt x="134238" y="167639"/>
                </a:lnTo>
                <a:lnTo>
                  <a:pt x="158241" y="212978"/>
                </a:lnTo>
                <a:lnTo>
                  <a:pt x="176784" y="262636"/>
                </a:lnTo>
                <a:lnTo>
                  <a:pt x="188595" y="317500"/>
                </a:lnTo>
                <a:lnTo>
                  <a:pt x="192786" y="378713"/>
                </a:lnTo>
                <a:lnTo>
                  <a:pt x="191770" y="411988"/>
                </a:lnTo>
                <a:lnTo>
                  <a:pt x="183387" y="483362"/>
                </a:lnTo>
                <a:lnTo>
                  <a:pt x="176530" y="521462"/>
                </a:lnTo>
                <a:lnTo>
                  <a:pt x="168021" y="560831"/>
                </a:lnTo>
                <a:lnTo>
                  <a:pt x="157861" y="601472"/>
                </a:lnTo>
                <a:lnTo>
                  <a:pt x="146303" y="643381"/>
                </a:lnTo>
                <a:lnTo>
                  <a:pt x="133476" y="686308"/>
                </a:lnTo>
                <a:lnTo>
                  <a:pt x="119634" y="729996"/>
                </a:lnTo>
                <a:lnTo>
                  <a:pt x="104775" y="774573"/>
                </a:lnTo>
                <a:lnTo>
                  <a:pt x="89026" y="819785"/>
                </a:lnTo>
                <a:lnTo>
                  <a:pt x="72516" y="865631"/>
                </a:lnTo>
                <a:lnTo>
                  <a:pt x="38226" y="958723"/>
                </a:lnTo>
                <a:lnTo>
                  <a:pt x="29669" y="981238"/>
                </a:lnTo>
                <a:lnTo>
                  <a:pt x="41598" y="985745"/>
                </a:lnTo>
                <a:lnTo>
                  <a:pt x="84582" y="869950"/>
                </a:lnTo>
                <a:lnTo>
                  <a:pt x="100964" y="823976"/>
                </a:lnTo>
                <a:lnTo>
                  <a:pt x="116712" y="778637"/>
                </a:lnTo>
                <a:lnTo>
                  <a:pt x="131699" y="733805"/>
                </a:lnTo>
                <a:lnTo>
                  <a:pt x="145669" y="689863"/>
                </a:lnTo>
                <a:lnTo>
                  <a:pt x="158623" y="646684"/>
                </a:lnTo>
                <a:lnTo>
                  <a:pt x="170180" y="604519"/>
                </a:lnTo>
                <a:lnTo>
                  <a:pt x="180339" y="563499"/>
                </a:lnTo>
                <a:lnTo>
                  <a:pt x="188975" y="523621"/>
                </a:lnTo>
                <a:lnTo>
                  <a:pt x="195961" y="485139"/>
                </a:lnTo>
                <a:lnTo>
                  <a:pt x="204470" y="412368"/>
                </a:lnTo>
                <a:lnTo>
                  <a:pt x="205486" y="378333"/>
                </a:lnTo>
                <a:lnTo>
                  <a:pt x="204343" y="345948"/>
                </a:lnTo>
                <a:lnTo>
                  <a:pt x="195834" y="286258"/>
                </a:lnTo>
                <a:lnTo>
                  <a:pt x="180086" y="232410"/>
                </a:lnTo>
                <a:lnTo>
                  <a:pt x="157987" y="183514"/>
                </a:lnTo>
                <a:lnTo>
                  <a:pt x="130810" y="138937"/>
                </a:lnTo>
                <a:lnTo>
                  <a:pt x="99949" y="97536"/>
                </a:lnTo>
                <a:lnTo>
                  <a:pt x="48768" y="39750"/>
                </a:lnTo>
                <a:lnTo>
                  <a:pt x="10795" y="126"/>
                </a:lnTo>
                <a:lnTo>
                  <a:pt x="673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 txBox="1"/>
          <p:nvPr/>
        </p:nvSpPr>
        <p:spPr>
          <a:xfrm>
            <a:off x="5985509" y="5745860"/>
            <a:ext cx="41465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latin typeface="Calibri"/>
                <a:cs typeface="Calibri"/>
              </a:rPr>
              <a:t>1</a:t>
            </a:r>
            <a:r>
              <a:rPr dirty="0" sz="1100" spc="-10">
                <a:latin typeface="Calibri"/>
                <a:cs typeface="Calibri"/>
              </a:rPr>
              <a:t>8</a:t>
            </a:r>
            <a:r>
              <a:rPr dirty="0" sz="1100">
                <a:latin typeface="Calibri"/>
                <a:cs typeface="Calibri"/>
              </a:rPr>
              <a:t>8</a:t>
            </a:r>
            <a:r>
              <a:rPr dirty="0" sz="1100" spc="-5">
                <a:latin typeface="Calibri"/>
                <a:cs typeface="Calibri"/>
              </a:rPr>
              <a:t>.</a:t>
            </a:r>
            <a:r>
              <a:rPr dirty="0" sz="1100" spc="-15">
                <a:latin typeface="Calibri"/>
                <a:cs typeface="Calibri"/>
              </a:rPr>
              <a:t>7</a:t>
            </a:r>
            <a:r>
              <a:rPr dirty="0" sz="1100">
                <a:latin typeface="Calibri"/>
                <a:cs typeface="Calibri"/>
              </a:rPr>
              <a:t>3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1724025" y="6424294"/>
            <a:ext cx="76200" cy="815975"/>
          </a:xfrm>
          <a:custGeom>
            <a:avLst/>
            <a:gdLst/>
            <a:ahLst/>
            <a:cxnLst/>
            <a:rect l="l" t="t" r="r" b="b"/>
            <a:pathLst>
              <a:path w="76200" h="815975">
                <a:moveTo>
                  <a:pt x="41656" y="57150"/>
                </a:moveTo>
                <a:lnTo>
                  <a:pt x="34543" y="57150"/>
                </a:lnTo>
                <a:lnTo>
                  <a:pt x="31750" y="59943"/>
                </a:lnTo>
                <a:lnTo>
                  <a:pt x="31750" y="813180"/>
                </a:lnTo>
                <a:lnTo>
                  <a:pt x="34543" y="815975"/>
                </a:lnTo>
                <a:lnTo>
                  <a:pt x="41656" y="815975"/>
                </a:lnTo>
                <a:lnTo>
                  <a:pt x="44450" y="813180"/>
                </a:lnTo>
                <a:lnTo>
                  <a:pt x="44450" y="59943"/>
                </a:lnTo>
                <a:lnTo>
                  <a:pt x="41656" y="57150"/>
                </a:lnTo>
                <a:close/>
              </a:path>
              <a:path w="76200" h="815975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3"/>
                </a:lnTo>
                <a:lnTo>
                  <a:pt x="34543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815975">
                <a:moveTo>
                  <a:pt x="66675" y="57150"/>
                </a:moveTo>
                <a:lnTo>
                  <a:pt x="41656" y="57150"/>
                </a:lnTo>
                <a:lnTo>
                  <a:pt x="44450" y="59943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 txBox="1"/>
          <p:nvPr/>
        </p:nvSpPr>
        <p:spPr>
          <a:xfrm>
            <a:off x="1574038" y="7280529"/>
            <a:ext cx="41465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latin typeface="Calibri"/>
                <a:cs typeface="Calibri"/>
              </a:rPr>
              <a:t>16</a:t>
            </a:r>
            <a:r>
              <a:rPr dirty="0" sz="1100" spc="-5">
                <a:latin typeface="Calibri"/>
                <a:cs typeface="Calibri"/>
              </a:rPr>
              <a:t>.</a:t>
            </a:r>
            <a:r>
              <a:rPr dirty="0" sz="1100" spc="-15">
                <a:latin typeface="Calibri"/>
                <a:cs typeface="Calibri"/>
              </a:rPr>
              <a:t>6</a:t>
            </a:r>
            <a:r>
              <a:rPr dirty="0" sz="1100" spc="-10">
                <a:latin typeface="Calibri"/>
                <a:cs typeface="Calibri"/>
              </a:rPr>
              <a:t>8</a:t>
            </a:r>
            <a:r>
              <a:rPr dirty="0" sz="1100">
                <a:latin typeface="Calibri"/>
                <a:cs typeface="Calibri"/>
              </a:rPr>
              <a:t>5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2857500" y="6404609"/>
            <a:ext cx="76200" cy="815975"/>
          </a:xfrm>
          <a:custGeom>
            <a:avLst/>
            <a:gdLst/>
            <a:ahLst/>
            <a:cxnLst/>
            <a:rect l="l" t="t" r="r" b="b"/>
            <a:pathLst>
              <a:path w="76200" h="815975">
                <a:moveTo>
                  <a:pt x="41656" y="57150"/>
                </a:moveTo>
                <a:lnTo>
                  <a:pt x="34543" y="57150"/>
                </a:lnTo>
                <a:lnTo>
                  <a:pt x="31750" y="59944"/>
                </a:lnTo>
                <a:lnTo>
                  <a:pt x="31750" y="813181"/>
                </a:lnTo>
                <a:lnTo>
                  <a:pt x="34543" y="815975"/>
                </a:lnTo>
                <a:lnTo>
                  <a:pt x="41656" y="815975"/>
                </a:lnTo>
                <a:lnTo>
                  <a:pt x="44450" y="813181"/>
                </a:lnTo>
                <a:lnTo>
                  <a:pt x="44450" y="59944"/>
                </a:lnTo>
                <a:lnTo>
                  <a:pt x="41656" y="57150"/>
                </a:lnTo>
                <a:close/>
              </a:path>
              <a:path w="76200" h="815975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4"/>
                </a:lnTo>
                <a:lnTo>
                  <a:pt x="34543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815975">
                <a:moveTo>
                  <a:pt x="66675" y="57150"/>
                </a:moveTo>
                <a:lnTo>
                  <a:pt x="41656" y="57150"/>
                </a:lnTo>
                <a:lnTo>
                  <a:pt x="44450" y="59944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 txBox="1"/>
          <p:nvPr/>
        </p:nvSpPr>
        <p:spPr>
          <a:xfrm>
            <a:off x="2650363" y="7260716"/>
            <a:ext cx="41465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latin typeface="Calibri"/>
                <a:cs typeface="Calibri"/>
              </a:rPr>
              <a:t>55</a:t>
            </a:r>
            <a:r>
              <a:rPr dirty="0" sz="1100" spc="-5">
                <a:latin typeface="Calibri"/>
                <a:cs typeface="Calibri"/>
              </a:rPr>
              <a:t>.</a:t>
            </a:r>
            <a:r>
              <a:rPr dirty="0" sz="1100" spc="-15">
                <a:latin typeface="Calibri"/>
                <a:cs typeface="Calibri"/>
              </a:rPr>
              <a:t>3</a:t>
            </a:r>
            <a:r>
              <a:rPr dirty="0" sz="1100" spc="-10">
                <a:latin typeface="Calibri"/>
                <a:cs typeface="Calibri"/>
              </a:rPr>
              <a:t>1</a:t>
            </a:r>
            <a:r>
              <a:rPr dirty="0" sz="1100">
                <a:latin typeface="Calibri"/>
                <a:cs typeface="Calibri"/>
              </a:rPr>
              <a:t>5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3295650" y="6377304"/>
            <a:ext cx="76200" cy="815975"/>
          </a:xfrm>
          <a:custGeom>
            <a:avLst/>
            <a:gdLst/>
            <a:ahLst/>
            <a:cxnLst/>
            <a:rect l="l" t="t" r="r" b="b"/>
            <a:pathLst>
              <a:path w="76200" h="815975">
                <a:moveTo>
                  <a:pt x="41655" y="57150"/>
                </a:moveTo>
                <a:lnTo>
                  <a:pt x="34544" y="57150"/>
                </a:lnTo>
                <a:lnTo>
                  <a:pt x="31750" y="59943"/>
                </a:lnTo>
                <a:lnTo>
                  <a:pt x="31750" y="813180"/>
                </a:lnTo>
                <a:lnTo>
                  <a:pt x="34544" y="815975"/>
                </a:lnTo>
                <a:lnTo>
                  <a:pt x="41655" y="815975"/>
                </a:lnTo>
                <a:lnTo>
                  <a:pt x="44450" y="813180"/>
                </a:lnTo>
                <a:lnTo>
                  <a:pt x="44450" y="59943"/>
                </a:lnTo>
                <a:lnTo>
                  <a:pt x="41655" y="57150"/>
                </a:lnTo>
                <a:close/>
              </a:path>
              <a:path w="76200" h="815975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3"/>
                </a:lnTo>
                <a:lnTo>
                  <a:pt x="34544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815975">
                <a:moveTo>
                  <a:pt x="66675" y="57150"/>
                </a:moveTo>
                <a:lnTo>
                  <a:pt x="41655" y="57150"/>
                </a:lnTo>
                <a:lnTo>
                  <a:pt x="44450" y="59943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 txBox="1"/>
          <p:nvPr/>
        </p:nvSpPr>
        <p:spPr>
          <a:xfrm>
            <a:off x="3194430" y="7280529"/>
            <a:ext cx="414655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latin typeface="Calibri"/>
                <a:cs typeface="Calibri"/>
              </a:rPr>
              <a:t>78</a:t>
            </a:r>
            <a:r>
              <a:rPr dirty="0" sz="1100" spc="-5">
                <a:latin typeface="Calibri"/>
                <a:cs typeface="Calibri"/>
              </a:rPr>
              <a:t>.</a:t>
            </a:r>
            <a:r>
              <a:rPr dirty="0" sz="1100" spc="-15">
                <a:latin typeface="Calibri"/>
                <a:cs typeface="Calibri"/>
              </a:rPr>
              <a:t>7</a:t>
            </a:r>
            <a:r>
              <a:rPr dirty="0" sz="1100" spc="-10">
                <a:latin typeface="Calibri"/>
                <a:cs typeface="Calibri"/>
              </a:rPr>
              <a:t>1</a:t>
            </a:r>
            <a:r>
              <a:rPr dirty="0" sz="1100">
                <a:latin typeface="Calibri"/>
                <a:cs typeface="Calibri"/>
              </a:rPr>
              <a:t>8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4591050" y="6291579"/>
            <a:ext cx="76200" cy="815975"/>
          </a:xfrm>
          <a:custGeom>
            <a:avLst/>
            <a:gdLst/>
            <a:ahLst/>
            <a:cxnLst/>
            <a:rect l="l" t="t" r="r" b="b"/>
            <a:pathLst>
              <a:path w="76200" h="815975">
                <a:moveTo>
                  <a:pt x="41655" y="57150"/>
                </a:moveTo>
                <a:lnTo>
                  <a:pt x="34544" y="57150"/>
                </a:lnTo>
                <a:lnTo>
                  <a:pt x="31750" y="59943"/>
                </a:lnTo>
                <a:lnTo>
                  <a:pt x="31750" y="813180"/>
                </a:lnTo>
                <a:lnTo>
                  <a:pt x="34544" y="815975"/>
                </a:lnTo>
                <a:lnTo>
                  <a:pt x="41655" y="815975"/>
                </a:lnTo>
                <a:lnTo>
                  <a:pt x="44450" y="813180"/>
                </a:lnTo>
                <a:lnTo>
                  <a:pt x="44450" y="59943"/>
                </a:lnTo>
                <a:lnTo>
                  <a:pt x="41655" y="57150"/>
                </a:lnTo>
                <a:close/>
              </a:path>
              <a:path w="76200" h="815975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3"/>
                </a:lnTo>
                <a:lnTo>
                  <a:pt x="34544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815975">
                <a:moveTo>
                  <a:pt x="66675" y="57150"/>
                </a:moveTo>
                <a:lnTo>
                  <a:pt x="41655" y="57150"/>
                </a:lnTo>
                <a:lnTo>
                  <a:pt x="44450" y="59943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4903978" y="6370827"/>
            <a:ext cx="76200" cy="902335"/>
          </a:xfrm>
          <a:custGeom>
            <a:avLst/>
            <a:gdLst/>
            <a:ahLst/>
            <a:cxnLst/>
            <a:rect l="l" t="t" r="r" b="b"/>
            <a:pathLst>
              <a:path w="76200" h="902334">
                <a:moveTo>
                  <a:pt x="31634" y="825755"/>
                </a:moveTo>
                <a:lnTo>
                  <a:pt x="0" y="826388"/>
                </a:lnTo>
                <a:lnTo>
                  <a:pt x="39497" y="901826"/>
                </a:lnTo>
                <a:lnTo>
                  <a:pt x="66597" y="844803"/>
                </a:lnTo>
                <a:lnTo>
                  <a:pt x="34925" y="844803"/>
                </a:lnTo>
                <a:lnTo>
                  <a:pt x="32004" y="842009"/>
                </a:lnTo>
                <a:lnTo>
                  <a:pt x="31872" y="838200"/>
                </a:lnTo>
                <a:lnTo>
                  <a:pt x="31634" y="825755"/>
                </a:lnTo>
                <a:close/>
              </a:path>
              <a:path w="76200" h="902334">
                <a:moveTo>
                  <a:pt x="44334" y="825500"/>
                </a:moveTo>
                <a:lnTo>
                  <a:pt x="31634" y="825755"/>
                </a:lnTo>
                <a:lnTo>
                  <a:pt x="31872" y="838200"/>
                </a:lnTo>
                <a:lnTo>
                  <a:pt x="32004" y="842009"/>
                </a:lnTo>
                <a:lnTo>
                  <a:pt x="34925" y="844803"/>
                </a:lnTo>
                <a:lnTo>
                  <a:pt x="38354" y="844676"/>
                </a:lnTo>
                <a:lnTo>
                  <a:pt x="41910" y="844676"/>
                </a:lnTo>
                <a:lnTo>
                  <a:pt x="44704" y="841755"/>
                </a:lnTo>
                <a:lnTo>
                  <a:pt x="44576" y="838200"/>
                </a:lnTo>
                <a:lnTo>
                  <a:pt x="44334" y="825500"/>
                </a:lnTo>
                <a:close/>
              </a:path>
              <a:path w="76200" h="902334">
                <a:moveTo>
                  <a:pt x="76073" y="824864"/>
                </a:moveTo>
                <a:lnTo>
                  <a:pt x="44334" y="825500"/>
                </a:lnTo>
                <a:lnTo>
                  <a:pt x="44586" y="838453"/>
                </a:lnTo>
                <a:lnTo>
                  <a:pt x="44704" y="841755"/>
                </a:lnTo>
                <a:lnTo>
                  <a:pt x="41910" y="844676"/>
                </a:lnTo>
                <a:lnTo>
                  <a:pt x="38354" y="844676"/>
                </a:lnTo>
                <a:lnTo>
                  <a:pt x="34925" y="844803"/>
                </a:lnTo>
                <a:lnTo>
                  <a:pt x="66597" y="844803"/>
                </a:lnTo>
                <a:lnTo>
                  <a:pt x="76073" y="824864"/>
                </a:lnTo>
                <a:close/>
              </a:path>
              <a:path w="76200" h="902334">
                <a:moveTo>
                  <a:pt x="25781" y="0"/>
                </a:moveTo>
                <a:lnTo>
                  <a:pt x="18669" y="253"/>
                </a:lnTo>
                <a:lnTo>
                  <a:pt x="16128" y="2793"/>
                </a:lnTo>
                <a:lnTo>
                  <a:pt x="16001" y="6603"/>
                </a:lnTo>
                <a:lnTo>
                  <a:pt x="31634" y="825755"/>
                </a:lnTo>
                <a:lnTo>
                  <a:pt x="44334" y="825500"/>
                </a:lnTo>
                <a:lnTo>
                  <a:pt x="28706" y="6603"/>
                </a:lnTo>
                <a:lnTo>
                  <a:pt x="28575" y="2793"/>
                </a:lnTo>
                <a:lnTo>
                  <a:pt x="2578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 txBox="1"/>
          <p:nvPr/>
        </p:nvSpPr>
        <p:spPr>
          <a:xfrm>
            <a:off x="4423028" y="7213472"/>
            <a:ext cx="74422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latin typeface="Calibri"/>
                <a:cs typeface="Calibri"/>
              </a:rPr>
              <a:t>11.282</a:t>
            </a:r>
            <a:r>
              <a:rPr dirty="0" baseline="-32828" sz="1650">
                <a:latin typeface="Calibri"/>
                <a:cs typeface="Calibri"/>
              </a:rPr>
              <a:t>33.63</a:t>
            </a:r>
            <a:endParaRPr baseline="-32828" sz="1650">
              <a:latin typeface="Calibri"/>
              <a:cs typeface="Calibri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5981700" y="6663054"/>
            <a:ext cx="76200" cy="815975"/>
          </a:xfrm>
          <a:custGeom>
            <a:avLst/>
            <a:gdLst/>
            <a:ahLst/>
            <a:cxnLst/>
            <a:rect l="l" t="t" r="r" b="b"/>
            <a:pathLst>
              <a:path w="76200" h="815975">
                <a:moveTo>
                  <a:pt x="41655" y="57150"/>
                </a:moveTo>
                <a:lnTo>
                  <a:pt x="34544" y="57150"/>
                </a:lnTo>
                <a:lnTo>
                  <a:pt x="31750" y="59943"/>
                </a:lnTo>
                <a:lnTo>
                  <a:pt x="31750" y="813180"/>
                </a:lnTo>
                <a:lnTo>
                  <a:pt x="34544" y="815974"/>
                </a:lnTo>
                <a:lnTo>
                  <a:pt x="41655" y="815974"/>
                </a:lnTo>
                <a:lnTo>
                  <a:pt x="44450" y="813180"/>
                </a:lnTo>
                <a:lnTo>
                  <a:pt x="44450" y="59943"/>
                </a:lnTo>
                <a:lnTo>
                  <a:pt x="41655" y="57150"/>
                </a:lnTo>
                <a:close/>
              </a:path>
              <a:path w="76200" h="815975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59943"/>
                </a:lnTo>
                <a:lnTo>
                  <a:pt x="34544" y="57150"/>
                </a:lnTo>
                <a:lnTo>
                  <a:pt x="66675" y="57150"/>
                </a:lnTo>
                <a:lnTo>
                  <a:pt x="38100" y="0"/>
                </a:lnTo>
                <a:close/>
              </a:path>
              <a:path w="76200" h="815975">
                <a:moveTo>
                  <a:pt x="66675" y="57150"/>
                </a:moveTo>
                <a:lnTo>
                  <a:pt x="41655" y="57150"/>
                </a:lnTo>
                <a:lnTo>
                  <a:pt x="44450" y="59943"/>
                </a:lnTo>
                <a:lnTo>
                  <a:pt x="44450" y="76200"/>
                </a:lnTo>
                <a:lnTo>
                  <a:pt x="76200" y="76200"/>
                </a:lnTo>
                <a:lnTo>
                  <a:pt x="66675" y="571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 txBox="1"/>
          <p:nvPr/>
        </p:nvSpPr>
        <p:spPr>
          <a:xfrm>
            <a:off x="5680709" y="7451216"/>
            <a:ext cx="34480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93</a:t>
            </a:r>
            <a:r>
              <a:rPr dirty="0" sz="1100" spc="-5">
                <a:latin typeface="Calibri"/>
                <a:cs typeface="Calibri"/>
              </a:rPr>
              <a:t>.</a:t>
            </a:r>
            <a:r>
              <a:rPr dirty="0" sz="1100" spc="-15">
                <a:latin typeface="Calibri"/>
                <a:cs typeface="Calibri"/>
              </a:rPr>
              <a:t>6</a:t>
            </a:r>
            <a:r>
              <a:rPr dirty="0" sz="1100">
                <a:latin typeface="Calibri"/>
                <a:cs typeface="Calibri"/>
              </a:rPr>
              <a:t>3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1463675" y="8425179"/>
            <a:ext cx="76200" cy="711835"/>
          </a:xfrm>
          <a:custGeom>
            <a:avLst/>
            <a:gdLst/>
            <a:ahLst/>
            <a:cxnLst/>
            <a:rect l="l" t="t" r="r" b="b"/>
            <a:pathLst>
              <a:path w="76200" h="711834">
                <a:moveTo>
                  <a:pt x="41656" y="57149"/>
                </a:moveTo>
                <a:lnTo>
                  <a:pt x="34543" y="57149"/>
                </a:lnTo>
                <a:lnTo>
                  <a:pt x="31750" y="59943"/>
                </a:lnTo>
                <a:lnTo>
                  <a:pt x="31750" y="709040"/>
                </a:lnTo>
                <a:lnTo>
                  <a:pt x="34543" y="711834"/>
                </a:lnTo>
                <a:lnTo>
                  <a:pt x="41656" y="711834"/>
                </a:lnTo>
                <a:lnTo>
                  <a:pt x="44450" y="709040"/>
                </a:lnTo>
                <a:lnTo>
                  <a:pt x="44450" y="59943"/>
                </a:lnTo>
                <a:lnTo>
                  <a:pt x="41656" y="57149"/>
                </a:lnTo>
                <a:close/>
              </a:path>
              <a:path w="76200" h="711834">
                <a:moveTo>
                  <a:pt x="38100" y="0"/>
                </a:moveTo>
                <a:lnTo>
                  <a:pt x="0" y="76199"/>
                </a:lnTo>
                <a:lnTo>
                  <a:pt x="31750" y="76199"/>
                </a:lnTo>
                <a:lnTo>
                  <a:pt x="31750" y="59943"/>
                </a:lnTo>
                <a:lnTo>
                  <a:pt x="34543" y="57149"/>
                </a:lnTo>
                <a:lnTo>
                  <a:pt x="66675" y="57149"/>
                </a:lnTo>
                <a:lnTo>
                  <a:pt x="38100" y="0"/>
                </a:lnTo>
                <a:close/>
              </a:path>
              <a:path w="76200" h="711834">
                <a:moveTo>
                  <a:pt x="66675" y="57149"/>
                </a:moveTo>
                <a:lnTo>
                  <a:pt x="41656" y="57149"/>
                </a:lnTo>
                <a:lnTo>
                  <a:pt x="44450" y="59943"/>
                </a:lnTo>
                <a:lnTo>
                  <a:pt x="44450" y="76199"/>
                </a:lnTo>
                <a:lnTo>
                  <a:pt x="76200" y="76199"/>
                </a:lnTo>
                <a:lnTo>
                  <a:pt x="66675" y="571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828675" y="8044179"/>
            <a:ext cx="5048250" cy="90805"/>
          </a:xfrm>
          <a:custGeom>
            <a:avLst/>
            <a:gdLst/>
            <a:ahLst/>
            <a:cxnLst/>
            <a:rect l="l" t="t" r="r" b="b"/>
            <a:pathLst>
              <a:path w="5048250" h="90804">
                <a:moveTo>
                  <a:pt x="0" y="90804"/>
                </a:moveTo>
                <a:lnTo>
                  <a:pt x="5048250" y="90804"/>
                </a:lnTo>
                <a:lnTo>
                  <a:pt x="50482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828675" y="8044179"/>
            <a:ext cx="5048250" cy="90805"/>
          </a:xfrm>
          <a:custGeom>
            <a:avLst/>
            <a:gdLst/>
            <a:ahLst/>
            <a:cxnLst/>
            <a:rect l="l" t="t" r="r" b="b"/>
            <a:pathLst>
              <a:path w="5048250" h="90804">
                <a:moveTo>
                  <a:pt x="0" y="90804"/>
                </a:moveTo>
                <a:lnTo>
                  <a:pt x="5048250" y="90804"/>
                </a:lnTo>
                <a:lnTo>
                  <a:pt x="5048250" y="0"/>
                </a:lnTo>
                <a:lnTo>
                  <a:pt x="0" y="0"/>
                </a:lnTo>
                <a:lnTo>
                  <a:pt x="0" y="9080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5876925" y="7806054"/>
            <a:ext cx="90804" cy="6381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5876925" y="7806054"/>
            <a:ext cx="90805" cy="638175"/>
          </a:xfrm>
          <a:custGeom>
            <a:avLst/>
            <a:gdLst/>
            <a:ahLst/>
            <a:cxnLst/>
            <a:rect l="l" t="t" r="r" b="b"/>
            <a:pathLst>
              <a:path w="90804" h="638175">
                <a:moveTo>
                  <a:pt x="0" y="638174"/>
                </a:moveTo>
                <a:lnTo>
                  <a:pt x="90804" y="638174"/>
                </a:lnTo>
                <a:lnTo>
                  <a:pt x="90804" y="0"/>
                </a:lnTo>
                <a:lnTo>
                  <a:pt x="0" y="0"/>
                </a:lnTo>
                <a:lnTo>
                  <a:pt x="0" y="63817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4486275" y="8148954"/>
            <a:ext cx="219075" cy="295275"/>
          </a:xfrm>
          <a:custGeom>
            <a:avLst/>
            <a:gdLst/>
            <a:ahLst/>
            <a:cxnLst/>
            <a:rect l="l" t="t" r="r" b="b"/>
            <a:pathLst>
              <a:path w="219075" h="295275">
                <a:moveTo>
                  <a:pt x="109600" y="0"/>
                </a:moveTo>
                <a:lnTo>
                  <a:pt x="0" y="295274"/>
                </a:lnTo>
                <a:lnTo>
                  <a:pt x="219075" y="295274"/>
                </a:lnTo>
                <a:lnTo>
                  <a:pt x="1096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4486275" y="8148954"/>
            <a:ext cx="219075" cy="295275"/>
          </a:xfrm>
          <a:custGeom>
            <a:avLst/>
            <a:gdLst/>
            <a:ahLst/>
            <a:cxnLst/>
            <a:rect l="l" t="t" r="r" b="b"/>
            <a:pathLst>
              <a:path w="219075" h="295275">
                <a:moveTo>
                  <a:pt x="109600" y="0"/>
                </a:moveTo>
                <a:lnTo>
                  <a:pt x="0" y="295274"/>
                </a:lnTo>
                <a:lnTo>
                  <a:pt x="219075" y="295274"/>
                </a:lnTo>
                <a:lnTo>
                  <a:pt x="10960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4314825" y="8401050"/>
            <a:ext cx="609600" cy="9080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4314825" y="8401050"/>
            <a:ext cx="609600" cy="90805"/>
          </a:xfrm>
          <a:custGeom>
            <a:avLst/>
            <a:gdLst/>
            <a:ahLst/>
            <a:cxnLst/>
            <a:rect l="l" t="t" r="r" b="b"/>
            <a:pathLst>
              <a:path w="609600" h="90804">
                <a:moveTo>
                  <a:pt x="0" y="90805"/>
                </a:moveTo>
                <a:lnTo>
                  <a:pt x="609600" y="90805"/>
                </a:lnTo>
                <a:lnTo>
                  <a:pt x="609600" y="0"/>
                </a:lnTo>
                <a:lnTo>
                  <a:pt x="0" y="0"/>
                </a:lnTo>
                <a:lnTo>
                  <a:pt x="0" y="9080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2867025" y="8129904"/>
            <a:ext cx="219075" cy="295275"/>
          </a:xfrm>
          <a:custGeom>
            <a:avLst/>
            <a:gdLst/>
            <a:ahLst/>
            <a:cxnLst/>
            <a:rect l="l" t="t" r="r" b="b"/>
            <a:pathLst>
              <a:path w="219075" h="295275">
                <a:moveTo>
                  <a:pt x="109600" y="0"/>
                </a:moveTo>
                <a:lnTo>
                  <a:pt x="0" y="295274"/>
                </a:lnTo>
                <a:lnTo>
                  <a:pt x="219075" y="295274"/>
                </a:lnTo>
                <a:lnTo>
                  <a:pt x="10960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2867025" y="8129904"/>
            <a:ext cx="219075" cy="295275"/>
          </a:xfrm>
          <a:custGeom>
            <a:avLst/>
            <a:gdLst/>
            <a:ahLst/>
            <a:cxnLst/>
            <a:rect l="l" t="t" r="r" b="b"/>
            <a:pathLst>
              <a:path w="219075" h="295275">
                <a:moveTo>
                  <a:pt x="109600" y="0"/>
                </a:moveTo>
                <a:lnTo>
                  <a:pt x="0" y="295274"/>
                </a:lnTo>
                <a:lnTo>
                  <a:pt x="219075" y="295274"/>
                </a:lnTo>
                <a:lnTo>
                  <a:pt x="10960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2695575" y="8382000"/>
            <a:ext cx="609600" cy="9080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2695575" y="8382000"/>
            <a:ext cx="609600" cy="90805"/>
          </a:xfrm>
          <a:custGeom>
            <a:avLst/>
            <a:gdLst/>
            <a:ahLst/>
            <a:cxnLst/>
            <a:rect l="l" t="t" r="r" b="b"/>
            <a:pathLst>
              <a:path w="609600" h="90804">
                <a:moveTo>
                  <a:pt x="0" y="90805"/>
                </a:moveTo>
                <a:lnTo>
                  <a:pt x="609600" y="90805"/>
                </a:lnTo>
                <a:lnTo>
                  <a:pt x="609600" y="0"/>
                </a:lnTo>
                <a:lnTo>
                  <a:pt x="0" y="0"/>
                </a:lnTo>
                <a:lnTo>
                  <a:pt x="0" y="9080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1400175" y="8129904"/>
            <a:ext cx="219075" cy="295275"/>
          </a:xfrm>
          <a:custGeom>
            <a:avLst/>
            <a:gdLst/>
            <a:ahLst/>
            <a:cxnLst/>
            <a:rect l="l" t="t" r="r" b="b"/>
            <a:pathLst>
              <a:path w="219075" h="295275">
                <a:moveTo>
                  <a:pt x="109474" y="0"/>
                </a:moveTo>
                <a:lnTo>
                  <a:pt x="0" y="295274"/>
                </a:lnTo>
                <a:lnTo>
                  <a:pt x="219075" y="295274"/>
                </a:lnTo>
                <a:lnTo>
                  <a:pt x="109474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1400175" y="8129904"/>
            <a:ext cx="219075" cy="295275"/>
          </a:xfrm>
          <a:custGeom>
            <a:avLst/>
            <a:gdLst/>
            <a:ahLst/>
            <a:cxnLst/>
            <a:rect l="l" t="t" r="r" b="b"/>
            <a:pathLst>
              <a:path w="219075" h="295275">
                <a:moveTo>
                  <a:pt x="109474" y="0"/>
                </a:moveTo>
                <a:lnTo>
                  <a:pt x="0" y="295274"/>
                </a:lnTo>
                <a:lnTo>
                  <a:pt x="219075" y="295274"/>
                </a:lnTo>
                <a:lnTo>
                  <a:pt x="109474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1228725" y="8382000"/>
            <a:ext cx="609600" cy="9080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1228725" y="8382000"/>
            <a:ext cx="609600" cy="90805"/>
          </a:xfrm>
          <a:custGeom>
            <a:avLst/>
            <a:gdLst/>
            <a:ahLst/>
            <a:cxnLst/>
            <a:rect l="l" t="t" r="r" b="b"/>
            <a:pathLst>
              <a:path w="609600" h="90804">
                <a:moveTo>
                  <a:pt x="0" y="90805"/>
                </a:moveTo>
                <a:lnTo>
                  <a:pt x="609600" y="90805"/>
                </a:lnTo>
                <a:lnTo>
                  <a:pt x="609600" y="0"/>
                </a:lnTo>
                <a:lnTo>
                  <a:pt x="0" y="0"/>
                </a:lnTo>
                <a:lnTo>
                  <a:pt x="0" y="90805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1491406" y="7863204"/>
            <a:ext cx="4385945" cy="180975"/>
          </a:xfrm>
          <a:custGeom>
            <a:avLst/>
            <a:gdLst/>
            <a:ahLst/>
            <a:cxnLst/>
            <a:rect l="l" t="t" r="r" b="b"/>
            <a:pathLst>
              <a:path w="4385945" h="180975">
                <a:moveTo>
                  <a:pt x="4018" y="180974"/>
                </a:moveTo>
                <a:lnTo>
                  <a:pt x="0" y="172283"/>
                </a:lnTo>
                <a:lnTo>
                  <a:pt x="446" y="162401"/>
                </a:lnTo>
                <a:lnTo>
                  <a:pt x="9822" y="149899"/>
                </a:lnTo>
                <a:lnTo>
                  <a:pt x="32593" y="133349"/>
                </a:lnTo>
                <a:lnTo>
                  <a:pt x="63606" y="111907"/>
                </a:lnTo>
                <a:lnTo>
                  <a:pt x="104678" y="83118"/>
                </a:lnTo>
                <a:lnTo>
                  <a:pt x="152151" y="54574"/>
                </a:lnTo>
                <a:lnTo>
                  <a:pt x="202366" y="33863"/>
                </a:lnTo>
                <a:lnTo>
                  <a:pt x="251668" y="28574"/>
                </a:lnTo>
                <a:lnTo>
                  <a:pt x="292766" y="42421"/>
                </a:lnTo>
                <a:lnTo>
                  <a:pt x="335982" y="70767"/>
                </a:lnTo>
                <a:lnTo>
                  <a:pt x="380255" y="106203"/>
                </a:lnTo>
                <a:lnTo>
                  <a:pt x="424529" y="141322"/>
                </a:lnTo>
                <a:lnTo>
                  <a:pt x="467744" y="168715"/>
                </a:lnTo>
                <a:lnTo>
                  <a:pt x="508843" y="180974"/>
                </a:lnTo>
                <a:lnTo>
                  <a:pt x="545576" y="173346"/>
                </a:lnTo>
                <a:lnTo>
                  <a:pt x="578340" y="150847"/>
                </a:lnTo>
                <a:lnTo>
                  <a:pt x="610046" y="120729"/>
                </a:lnTo>
                <a:lnTo>
                  <a:pt x="643604" y="90240"/>
                </a:lnTo>
                <a:lnTo>
                  <a:pt x="681924" y="66630"/>
                </a:lnTo>
                <a:lnTo>
                  <a:pt x="727918" y="57149"/>
                </a:lnTo>
                <a:lnTo>
                  <a:pt x="764787" y="61709"/>
                </a:lnTo>
                <a:lnTo>
                  <a:pt x="806689" y="73874"/>
                </a:lnTo>
                <a:lnTo>
                  <a:pt x="852166" y="91369"/>
                </a:lnTo>
                <a:lnTo>
                  <a:pt x="899760" y="111922"/>
                </a:lnTo>
                <a:lnTo>
                  <a:pt x="948012" y="133258"/>
                </a:lnTo>
                <a:lnTo>
                  <a:pt x="995465" y="153105"/>
                </a:lnTo>
                <a:lnTo>
                  <a:pt x="1040659" y="169189"/>
                </a:lnTo>
                <a:lnTo>
                  <a:pt x="1082138" y="179237"/>
                </a:lnTo>
                <a:lnTo>
                  <a:pt x="1118443" y="180974"/>
                </a:lnTo>
                <a:lnTo>
                  <a:pt x="1157709" y="167951"/>
                </a:lnTo>
                <a:lnTo>
                  <a:pt x="1191144" y="140931"/>
                </a:lnTo>
                <a:lnTo>
                  <a:pt x="1220380" y="105746"/>
                </a:lnTo>
                <a:lnTo>
                  <a:pt x="1247050" y="68230"/>
                </a:lnTo>
                <a:lnTo>
                  <a:pt x="1272787" y="34212"/>
                </a:lnTo>
                <a:lnTo>
                  <a:pt x="1299223" y="9524"/>
                </a:lnTo>
                <a:lnTo>
                  <a:pt x="1327993" y="0"/>
                </a:lnTo>
                <a:lnTo>
                  <a:pt x="1358123" y="9524"/>
                </a:lnTo>
                <a:lnTo>
                  <a:pt x="1387864" y="34212"/>
                </a:lnTo>
                <a:lnTo>
                  <a:pt x="1417683" y="68230"/>
                </a:lnTo>
                <a:lnTo>
                  <a:pt x="1448047" y="105746"/>
                </a:lnTo>
                <a:lnTo>
                  <a:pt x="1479421" y="140931"/>
                </a:lnTo>
                <a:lnTo>
                  <a:pt x="1512272" y="167951"/>
                </a:lnTo>
                <a:lnTo>
                  <a:pt x="1547068" y="180974"/>
                </a:lnTo>
                <a:lnTo>
                  <a:pt x="1584390" y="177115"/>
                </a:lnTo>
                <a:lnTo>
                  <a:pt x="1624045" y="160592"/>
                </a:lnTo>
                <a:lnTo>
                  <a:pt x="1665333" y="136238"/>
                </a:lnTo>
                <a:lnTo>
                  <a:pt x="1707554" y="108884"/>
                </a:lnTo>
                <a:lnTo>
                  <a:pt x="1750009" y="83364"/>
                </a:lnTo>
                <a:lnTo>
                  <a:pt x="1791996" y="64508"/>
                </a:lnTo>
                <a:lnTo>
                  <a:pt x="1832818" y="57149"/>
                </a:lnTo>
                <a:lnTo>
                  <a:pt x="1872112" y="64408"/>
                </a:lnTo>
                <a:lnTo>
                  <a:pt x="1910406" y="83031"/>
                </a:lnTo>
                <a:lnTo>
                  <a:pt x="1948334" y="108285"/>
                </a:lnTo>
                <a:lnTo>
                  <a:pt x="1986529" y="135438"/>
                </a:lnTo>
                <a:lnTo>
                  <a:pt x="2025623" y="159758"/>
                </a:lnTo>
                <a:lnTo>
                  <a:pt x="2066250" y="176515"/>
                </a:lnTo>
                <a:lnTo>
                  <a:pt x="2109043" y="180974"/>
                </a:lnTo>
                <a:lnTo>
                  <a:pt x="2148441" y="171420"/>
                </a:lnTo>
                <a:lnTo>
                  <a:pt x="2189321" y="150971"/>
                </a:lnTo>
                <a:lnTo>
                  <a:pt x="2231435" y="123378"/>
                </a:lnTo>
                <a:lnTo>
                  <a:pt x="2274540" y="92392"/>
                </a:lnTo>
                <a:lnTo>
                  <a:pt x="2318388" y="61763"/>
                </a:lnTo>
                <a:lnTo>
                  <a:pt x="2362735" y="35242"/>
                </a:lnTo>
                <a:lnTo>
                  <a:pt x="2407335" y="16579"/>
                </a:lnTo>
                <a:lnTo>
                  <a:pt x="2451943" y="9524"/>
                </a:lnTo>
                <a:lnTo>
                  <a:pt x="2492507" y="15341"/>
                </a:lnTo>
                <a:lnTo>
                  <a:pt x="2534639" y="30942"/>
                </a:lnTo>
                <a:lnTo>
                  <a:pt x="2577743" y="53551"/>
                </a:lnTo>
                <a:lnTo>
                  <a:pt x="2621224" y="80394"/>
                </a:lnTo>
                <a:lnTo>
                  <a:pt x="2664485" y="108694"/>
                </a:lnTo>
                <a:lnTo>
                  <a:pt x="2706931" y="135678"/>
                </a:lnTo>
                <a:lnTo>
                  <a:pt x="2747965" y="158569"/>
                </a:lnTo>
                <a:lnTo>
                  <a:pt x="2786993" y="174593"/>
                </a:lnTo>
                <a:lnTo>
                  <a:pt x="2823418" y="180974"/>
                </a:lnTo>
                <a:lnTo>
                  <a:pt x="2865322" y="172605"/>
                </a:lnTo>
                <a:lnTo>
                  <a:pt x="2902450" y="149706"/>
                </a:lnTo>
                <a:lnTo>
                  <a:pt x="2936635" y="118043"/>
                </a:lnTo>
                <a:lnTo>
                  <a:pt x="2969709" y="83381"/>
                </a:lnTo>
                <a:lnTo>
                  <a:pt x="3003504" y="51484"/>
                </a:lnTo>
                <a:lnTo>
                  <a:pt x="3039855" y="28119"/>
                </a:lnTo>
                <a:lnTo>
                  <a:pt x="3080593" y="19049"/>
                </a:lnTo>
                <a:lnTo>
                  <a:pt x="3120427" y="25825"/>
                </a:lnTo>
                <a:lnTo>
                  <a:pt x="3163163" y="43725"/>
                </a:lnTo>
                <a:lnTo>
                  <a:pt x="3207953" y="69112"/>
                </a:lnTo>
                <a:lnTo>
                  <a:pt x="3253948" y="98345"/>
                </a:lnTo>
                <a:lnTo>
                  <a:pt x="3300300" y="127787"/>
                </a:lnTo>
                <a:lnTo>
                  <a:pt x="3346162" y="153798"/>
                </a:lnTo>
                <a:lnTo>
                  <a:pt x="3390684" y="172741"/>
                </a:lnTo>
                <a:lnTo>
                  <a:pt x="3433018" y="180974"/>
                </a:lnTo>
                <a:lnTo>
                  <a:pt x="3479293" y="174987"/>
                </a:lnTo>
                <a:lnTo>
                  <a:pt x="3524547" y="156482"/>
                </a:lnTo>
                <a:lnTo>
                  <a:pt x="3568845" y="130356"/>
                </a:lnTo>
                <a:lnTo>
                  <a:pt x="3612254" y="101509"/>
                </a:lnTo>
                <a:lnTo>
                  <a:pt x="3654842" y="74839"/>
                </a:lnTo>
                <a:lnTo>
                  <a:pt x="3696674" y="55244"/>
                </a:lnTo>
                <a:lnTo>
                  <a:pt x="3737818" y="47624"/>
                </a:lnTo>
                <a:lnTo>
                  <a:pt x="3778584" y="55344"/>
                </a:lnTo>
                <a:lnTo>
                  <a:pt x="3819016" y="75172"/>
                </a:lnTo>
                <a:lnTo>
                  <a:pt x="3858783" y="102109"/>
                </a:lnTo>
                <a:lnTo>
                  <a:pt x="3897549" y="131156"/>
                </a:lnTo>
                <a:lnTo>
                  <a:pt x="3934983" y="157315"/>
                </a:lnTo>
                <a:lnTo>
                  <a:pt x="3970750" y="175587"/>
                </a:lnTo>
                <a:lnTo>
                  <a:pt x="4004518" y="180974"/>
                </a:lnTo>
                <a:lnTo>
                  <a:pt x="4040678" y="166070"/>
                </a:lnTo>
                <a:lnTo>
                  <a:pt x="4073662" y="133702"/>
                </a:lnTo>
                <a:lnTo>
                  <a:pt x="4104530" y="92868"/>
                </a:lnTo>
                <a:lnTo>
                  <a:pt x="4134340" y="52563"/>
                </a:lnTo>
                <a:lnTo>
                  <a:pt x="4164150" y="21784"/>
                </a:lnTo>
                <a:lnTo>
                  <a:pt x="4195018" y="9524"/>
                </a:lnTo>
                <a:lnTo>
                  <a:pt x="4233118" y="19126"/>
                </a:lnTo>
                <a:lnTo>
                  <a:pt x="4271218" y="45186"/>
                </a:lnTo>
                <a:lnTo>
                  <a:pt x="4309318" y="83591"/>
                </a:lnTo>
                <a:lnTo>
                  <a:pt x="4347418" y="130225"/>
                </a:lnTo>
                <a:lnTo>
                  <a:pt x="4385518" y="18097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790575" y="7618729"/>
            <a:ext cx="76200" cy="425450"/>
          </a:xfrm>
          <a:custGeom>
            <a:avLst/>
            <a:gdLst/>
            <a:ahLst/>
            <a:cxnLst/>
            <a:rect l="l" t="t" r="r" b="b"/>
            <a:pathLst>
              <a:path w="76200" h="425450">
                <a:moveTo>
                  <a:pt x="31750" y="349249"/>
                </a:moveTo>
                <a:lnTo>
                  <a:pt x="0" y="349249"/>
                </a:lnTo>
                <a:lnTo>
                  <a:pt x="38100" y="425449"/>
                </a:lnTo>
                <a:lnTo>
                  <a:pt x="66675" y="368299"/>
                </a:lnTo>
                <a:lnTo>
                  <a:pt x="34594" y="368299"/>
                </a:lnTo>
                <a:lnTo>
                  <a:pt x="31750" y="365505"/>
                </a:lnTo>
                <a:lnTo>
                  <a:pt x="31750" y="349249"/>
                </a:lnTo>
                <a:close/>
              </a:path>
              <a:path w="76200" h="425450">
                <a:moveTo>
                  <a:pt x="41605" y="0"/>
                </a:moveTo>
                <a:lnTo>
                  <a:pt x="34594" y="0"/>
                </a:lnTo>
                <a:lnTo>
                  <a:pt x="31750" y="2793"/>
                </a:lnTo>
                <a:lnTo>
                  <a:pt x="31750" y="365505"/>
                </a:lnTo>
                <a:lnTo>
                  <a:pt x="34594" y="368299"/>
                </a:lnTo>
                <a:lnTo>
                  <a:pt x="41605" y="368299"/>
                </a:lnTo>
                <a:lnTo>
                  <a:pt x="44450" y="365505"/>
                </a:lnTo>
                <a:lnTo>
                  <a:pt x="44450" y="2793"/>
                </a:lnTo>
                <a:lnTo>
                  <a:pt x="41605" y="0"/>
                </a:lnTo>
                <a:close/>
              </a:path>
              <a:path w="76200" h="425450">
                <a:moveTo>
                  <a:pt x="76200" y="349249"/>
                </a:moveTo>
                <a:lnTo>
                  <a:pt x="44450" y="349249"/>
                </a:lnTo>
                <a:lnTo>
                  <a:pt x="44450" y="365505"/>
                </a:lnTo>
                <a:lnTo>
                  <a:pt x="41605" y="368299"/>
                </a:lnTo>
                <a:lnTo>
                  <a:pt x="66675" y="368299"/>
                </a:lnTo>
                <a:lnTo>
                  <a:pt x="76200" y="3492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828675" y="8244204"/>
            <a:ext cx="0" cy="647700"/>
          </a:xfrm>
          <a:custGeom>
            <a:avLst/>
            <a:gdLst/>
            <a:ahLst/>
            <a:cxnLst/>
            <a:rect l="l" t="t" r="r" b="b"/>
            <a:pathLst>
              <a:path w="0" h="647700">
                <a:moveTo>
                  <a:pt x="0" y="0"/>
                </a:moveTo>
                <a:lnTo>
                  <a:pt x="0" y="64769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1501775" y="8148954"/>
            <a:ext cx="0" cy="647700"/>
          </a:xfrm>
          <a:custGeom>
            <a:avLst/>
            <a:gdLst/>
            <a:ahLst/>
            <a:cxnLst/>
            <a:rect l="l" t="t" r="r" b="b"/>
            <a:pathLst>
              <a:path w="0" h="647700">
                <a:moveTo>
                  <a:pt x="0" y="0"/>
                </a:moveTo>
                <a:lnTo>
                  <a:pt x="0" y="64769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2981325" y="8148954"/>
            <a:ext cx="0" cy="647700"/>
          </a:xfrm>
          <a:custGeom>
            <a:avLst/>
            <a:gdLst/>
            <a:ahLst/>
            <a:cxnLst/>
            <a:rect l="l" t="t" r="r" b="b"/>
            <a:pathLst>
              <a:path w="0" h="647700">
                <a:moveTo>
                  <a:pt x="0" y="0"/>
                </a:moveTo>
                <a:lnTo>
                  <a:pt x="0" y="64769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4600575" y="8148954"/>
            <a:ext cx="0" cy="647700"/>
          </a:xfrm>
          <a:custGeom>
            <a:avLst/>
            <a:gdLst/>
            <a:ahLst/>
            <a:cxnLst/>
            <a:rect l="l" t="t" r="r" b="b"/>
            <a:pathLst>
              <a:path w="0" h="647700">
                <a:moveTo>
                  <a:pt x="0" y="0"/>
                </a:moveTo>
                <a:lnTo>
                  <a:pt x="0" y="64769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4162425" y="7590154"/>
            <a:ext cx="76200" cy="425450"/>
          </a:xfrm>
          <a:custGeom>
            <a:avLst/>
            <a:gdLst/>
            <a:ahLst/>
            <a:cxnLst/>
            <a:rect l="l" t="t" r="r" b="b"/>
            <a:pathLst>
              <a:path w="76200" h="425450">
                <a:moveTo>
                  <a:pt x="31750" y="349249"/>
                </a:moveTo>
                <a:lnTo>
                  <a:pt x="0" y="349249"/>
                </a:lnTo>
                <a:lnTo>
                  <a:pt x="38100" y="425449"/>
                </a:lnTo>
                <a:lnTo>
                  <a:pt x="66675" y="368299"/>
                </a:lnTo>
                <a:lnTo>
                  <a:pt x="34544" y="368299"/>
                </a:lnTo>
                <a:lnTo>
                  <a:pt x="31750" y="365505"/>
                </a:lnTo>
                <a:lnTo>
                  <a:pt x="31750" y="349249"/>
                </a:lnTo>
                <a:close/>
              </a:path>
              <a:path w="76200" h="425450">
                <a:moveTo>
                  <a:pt x="41655" y="0"/>
                </a:moveTo>
                <a:lnTo>
                  <a:pt x="34544" y="0"/>
                </a:lnTo>
                <a:lnTo>
                  <a:pt x="31750" y="2793"/>
                </a:lnTo>
                <a:lnTo>
                  <a:pt x="31750" y="365505"/>
                </a:lnTo>
                <a:lnTo>
                  <a:pt x="34544" y="368299"/>
                </a:lnTo>
                <a:lnTo>
                  <a:pt x="41655" y="368299"/>
                </a:lnTo>
                <a:lnTo>
                  <a:pt x="44450" y="365505"/>
                </a:lnTo>
                <a:lnTo>
                  <a:pt x="44450" y="2793"/>
                </a:lnTo>
                <a:lnTo>
                  <a:pt x="41655" y="0"/>
                </a:lnTo>
                <a:close/>
              </a:path>
              <a:path w="76200" h="425450">
                <a:moveTo>
                  <a:pt x="76200" y="349249"/>
                </a:moveTo>
                <a:lnTo>
                  <a:pt x="44450" y="349249"/>
                </a:lnTo>
                <a:lnTo>
                  <a:pt x="44450" y="365505"/>
                </a:lnTo>
                <a:lnTo>
                  <a:pt x="41655" y="368299"/>
                </a:lnTo>
                <a:lnTo>
                  <a:pt x="66675" y="368299"/>
                </a:lnTo>
                <a:lnTo>
                  <a:pt x="76200" y="3492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4200525" y="8168004"/>
            <a:ext cx="0" cy="647700"/>
          </a:xfrm>
          <a:custGeom>
            <a:avLst/>
            <a:gdLst/>
            <a:ahLst/>
            <a:cxnLst/>
            <a:rect l="l" t="t" r="r" b="b"/>
            <a:pathLst>
              <a:path w="0" h="647700">
                <a:moveTo>
                  <a:pt x="0" y="0"/>
                </a:moveTo>
                <a:lnTo>
                  <a:pt x="0" y="64769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5924550" y="8129904"/>
            <a:ext cx="0" cy="647700"/>
          </a:xfrm>
          <a:custGeom>
            <a:avLst/>
            <a:gdLst/>
            <a:ahLst/>
            <a:cxnLst/>
            <a:rect l="l" t="t" r="r" b="b"/>
            <a:pathLst>
              <a:path w="0" h="647700">
                <a:moveTo>
                  <a:pt x="0" y="0"/>
                </a:moveTo>
                <a:lnTo>
                  <a:pt x="0" y="64769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828675" y="8691879"/>
            <a:ext cx="5095875" cy="0"/>
          </a:xfrm>
          <a:custGeom>
            <a:avLst/>
            <a:gdLst/>
            <a:ahLst/>
            <a:cxnLst/>
            <a:rect l="l" t="t" r="r" b="b"/>
            <a:pathLst>
              <a:path w="5095875" h="0">
                <a:moveTo>
                  <a:pt x="0" y="0"/>
                </a:moveTo>
                <a:lnTo>
                  <a:pt x="509587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2793873" y="7742554"/>
            <a:ext cx="530860" cy="622935"/>
          </a:xfrm>
          <a:custGeom>
            <a:avLst/>
            <a:gdLst/>
            <a:ahLst/>
            <a:cxnLst/>
            <a:rect l="l" t="t" r="r" b="b"/>
            <a:pathLst>
              <a:path w="530860" h="622934">
                <a:moveTo>
                  <a:pt x="454171" y="31498"/>
                </a:moveTo>
                <a:lnTo>
                  <a:pt x="402335" y="40512"/>
                </a:lnTo>
                <a:lnTo>
                  <a:pt x="341121" y="53339"/>
                </a:lnTo>
                <a:lnTo>
                  <a:pt x="282701" y="68706"/>
                </a:lnTo>
                <a:lnTo>
                  <a:pt x="228091" y="87502"/>
                </a:lnTo>
                <a:lnTo>
                  <a:pt x="178181" y="110743"/>
                </a:lnTo>
                <a:lnTo>
                  <a:pt x="133984" y="139318"/>
                </a:lnTo>
                <a:lnTo>
                  <a:pt x="96774" y="173862"/>
                </a:lnTo>
                <a:lnTo>
                  <a:pt x="67309" y="215010"/>
                </a:lnTo>
                <a:lnTo>
                  <a:pt x="44703" y="261746"/>
                </a:lnTo>
                <a:lnTo>
                  <a:pt x="28193" y="313435"/>
                </a:lnTo>
                <a:lnTo>
                  <a:pt x="16637" y="369061"/>
                </a:lnTo>
                <a:lnTo>
                  <a:pt x="9016" y="427989"/>
                </a:lnTo>
                <a:lnTo>
                  <a:pt x="4423" y="489838"/>
                </a:lnTo>
                <a:lnTo>
                  <a:pt x="1768" y="552576"/>
                </a:lnTo>
                <a:lnTo>
                  <a:pt x="126" y="615822"/>
                </a:lnTo>
                <a:lnTo>
                  <a:pt x="0" y="619378"/>
                </a:lnTo>
                <a:lnTo>
                  <a:pt x="2793" y="622299"/>
                </a:lnTo>
                <a:lnTo>
                  <a:pt x="6350" y="622299"/>
                </a:lnTo>
                <a:lnTo>
                  <a:pt x="9778" y="622426"/>
                </a:lnTo>
                <a:lnTo>
                  <a:pt x="12700" y="619632"/>
                </a:lnTo>
                <a:lnTo>
                  <a:pt x="12836" y="615822"/>
                </a:lnTo>
                <a:lnTo>
                  <a:pt x="14494" y="552195"/>
                </a:lnTo>
                <a:lnTo>
                  <a:pt x="17176" y="489330"/>
                </a:lnTo>
                <a:lnTo>
                  <a:pt x="21716" y="429132"/>
                </a:lnTo>
                <a:lnTo>
                  <a:pt x="29209" y="370966"/>
                </a:lnTo>
                <a:lnTo>
                  <a:pt x="40512" y="316229"/>
                </a:lnTo>
                <a:lnTo>
                  <a:pt x="56641" y="265937"/>
                </a:lnTo>
                <a:lnTo>
                  <a:pt x="78485" y="220979"/>
                </a:lnTo>
                <a:lnTo>
                  <a:pt x="106679" y="181863"/>
                </a:lnTo>
                <a:lnTo>
                  <a:pt x="142239" y="148970"/>
                </a:lnTo>
                <a:lnTo>
                  <a:pt x="184657" y="121665"/>
                </a:lnTo>
                <a:lnTo>
                  <a:pt x="233171" y="99186"/>
                </a:lnTo>
                <a:lnTo>
                  <a:pt x="286512" y="80771"/>
                </a:lnTo>
                <a:lnTo>
                  <a:pt x="344169" y="65658"/>
                </a:lnTo>
                <a:lnTo>
                  <a:pt x="404749" y="52958"/>
                </a:lnTo>
                <a:lnTo>
                  <a:pt x="456207" y="44076"/>
                </a:lnTo>
                <a:lnTo>
                  <a:pt x="454171" y="31498"/>
                </a:lnTo>
                <a:close/>
              </a:path>
              <a:path w="530860" h="622934">
                <a:moveTo>
                  <a:pt x="525781" y="28701"/>
                </a:moveTo>
                <a:lnTo>
                  <a:pt x="470026" y="28701"/>
                </a:lnTo>
                <a:lnTo>
                  <a:pt x="473328" y="31114"/>
                </a:lnTo>
                <a:lnTo>
                  <a:pt x="473963" y="34543"/>
                </a:lnTo>
                <a:lnTo>
                  <a:pt x="474472" y="37972"/>
                </a:lnTo>
                <a:lnTo>
                  <a:pt x="472186" y="41274"/>
                </a:lnTo>
                <a:lnTo>
                  <a:pt x="468756" y="41909"/>
                </a:lnTo>
                <a:lnTo>
                  <a:pt x="456207" y="44076"/>
                </a:lnTo>
                <a:lnTo>
                  <a:pt x="461263" y="75310"/>
                </a:lnTo>
                <a:lnTo>
                  <a:pt x="525781" y="28701"/>
                </a:lnTo>
                <a:close/>
              </a:path>
              <a:path w="530860" h="622934">
                <a:moveTo>
                  <a:pt x="470026" y="28701"/>
                </a:moveTo>
                <a:lnTo>
                  <a:pt x="466598" y="29336"/>
                </a:lnTo>
                <a:lnTo>
                  <a:pt x="454171" y="31498"/>
                </a:lnTo>
                <a:lnTo>
                  <a:pt x="456207" y="44076"/>
                </a:lnTo>
                <a:lnTo>
                  <a:pt x="468756" y="41909"/>
                </a:lnTo>
                <a:lnTo>
                  <a:pt x="472186" y="41274"/>
                </a:lnTo>
                <a:lnTo>
                  <a:pt x="474472" y="37972"/>
                </a:lnTo>
                <a:lnTo>
                  <a:pt x="473963" y="34543"/>
                </a:lnTo>
                <a:lnTo>
                  <a:pt x="473328" y="31114"/>
                </a:lnTo>
                <a:lnTo>
                  <a:pt x="470026" y="28701"/>
                </a:lnTo>
                <a:close/>
              </a:path>
              <a:path w="530860" h="622934">
                <a:moveTo>
                  <a:pt x="449071" y="0"/>
                </a:moveTo>
                <a:lnTo>
                  <a:pt x="454171" y="31498"/>
                </a:lnTo>
                <a:lnTo>
                  <a:pt x="466598" y="29336"/>
                </a:lnTo>
                <a:lnTo>
                  <a:pt x="470026" y="28701"/>
                </a:lnTo>
                <a:lnTo>
                  <a:pt x="525781" y="28701"/>
                </a:lnTo>
                <a:lnTo>
                  <a:pt x="530351" y="25399"/>
                </a:lnTo>
                <a:lnTo>
                  <a:pt x="4490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 txBox="1"/>
          <p:nvPr/>
        </p:nvSpPr>
        <p:spPr>
          <a:xfrm>
            <a:off x="659383" y="7890509"/>
            <a:ext cx="11366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1354582" y="7823454"/>
            <a:ext cx="1085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B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3073019" y="8108441"/>
            <a:ext cx="939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C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4693284" y="8108441"/>
            <a:ext cx="1066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6047994" y="7890509"/>
            <a:ext cx="10033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812088" y="7623809"/>
            <a:ext cx="3054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5</a:t>
            </a:r>
            <a:r>
              <a:rPr dirty="0" sz="1200" spc="-7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kN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2946019" y="7585709"/>
            <a:ext cx="54356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25</a:t>
            </a:r>
            <a:r>
              <a:rPr dirty="0" sz="1200" spc="-65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kN.m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0" name="object 130"/>
          <p:cNvSpPr txBox="1"/>
          <p:nvPr/>
        </p:nvSpPr>
        <p:spPr>
          <a:xfrm>
            <a:off x="4060316" y="7442072"/>
            <a:ext cx="3829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18</a:t>
            </a:r>
            <a:r>
              <a:rPr dirty="0" sz="1200" spc="-7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kN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1" name="object 131"/>
          <p:cNvSpPr txBox="1"/>
          <p:nvPr/>
        </p:nvSpPr>
        <p:spPr>
          <a:xfrm>
            <a:off x="1580133" y="7709154"/>
            <a:ext cx="5645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12</a:t>
            </a:r>
            <a:r>
              <a:rPr dirty="0" sz="1200" spc="-6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kN/m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2" name="object 132"/>
          <p:cNvSpPr txBox="1"/>
          <p:nvPr/>
        </p:nvSpPr>
        <p:spPr>
          <a:xfrm>
            <a:off x="943152" y="8718041"/>
            <a:ext cx="2603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2</a:t>
            </a:r>
            <a:r>
              <a:rPr dirty="0" sz="1200" spc="-7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3" name="object 133"/>
          <p:cNvSpPr txBox="1"/>
          <p:nvPr/>
        </p:nvSpPr>
        <p:spPr>
          <a:xfrm>
            <a:off x="2098294" y="8718041"/>
            <a:ext cx="2603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6</a:t>
            </a:r>
            <a:r>
              <a:rPr dirty="0" sz="1200" spc="-7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3384930" y="8718041"/>
            <a:ext cx="2603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4</a:t>
            </a:r>
            <a:r>
              <a:rPr dirty="0" sz="1200" spc="-7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4261484" y="8718041"/>
            <a:ext cx="2603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2</a:t>
            </a:r>
            <a:r>
              <a:rPr dirty="0" sz="1200" spc="-7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5003672" y="8718041"/>
            <a:ext cx="2603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5</a:t>
            </a:r>
            <a:r>
              <a:rPr dirty="0" sz="1200" spc="-70">
                <a:latin typeface="Calibri"/>
                <a:cs typeface="Calibri"/>
              </a:rPr>
              <a:t> </a:t>
            </a:r>
            <a:r>
              <a:rPr dirty="0" sz="1200">
                <a:latin typeface="Calibri"/>
                <a:cs typeface="Calibri"/>
              </a:rPr>
              <a:t>m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2025650" y="8175497"/>
            <a:ext cx="514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I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3539363" y="8175497"/>
            <a:ext cx="12953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2I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5101716" y="8157209"/>
            <a:ext cx="12953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3I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1298194" y="9051797"/>
            <a:ext cx="45148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21.685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2943225" y="8491854"/>
            <a:ext cx="76200" cy="711835"/>
          </a:xfrm>
          <a:custGeom>
            <a:avLst/>
            <a:gdLst/>
            <a:ahLst/>
            <a:cxnLst/>
            <a:rect l="l" t="t" r="r" b="b"/>
            <a:pathLst>
              <a:path w="76200" h="711834">
                <a:moveTo>
                  <a:pt x="41656" y="57149"/>
                </a:moveTo>
                <a:lnTo>
                  <a:pt x="34543" y="57149"/>
                </a:lnTo>
                <a:lnTo>
                  <a:pt x="31750" y="59943"/>
                </a:lnTo>
                <a:lnTo>
                  <a:pt x="31750" y="709040"/>
                </a:lnTo>
                <a:lnTo>
                  <a:pt x="34543" y="711834"/>
                </a:lnTo>
                <a:lnTo>
                  <a:pt x="41656" y="711834"/>
                </a:lnTo>
                <a:lnTo>
                  <a:pt x="44450" y="709040"/>
                </a:lnTo>
                <a:lnTo>
                  <a:pt x="44450" y="59943"/>
                </a:lnTo>
                <a:lnTo>
                  <a:pt x="41656" y="57149"/>
                </a:lnTo>
                <a:close/>
              </a:path>
              <a:path w="76200" h="711834">
                <a:moveTo>
                  <a:pt x="38100" y="0"/>
                </a:moveTo>
                <a:lnTo>
                  <a:pt x="0" y="76199"/>
                </a:lnTo>
                <a:lnTo>
                  <a:pt x="31750" y="76199"/>
                </a:lnTo>
                <a:lnTo>
                  <a:pt x="31750" y="59943"/>
                </a:lnTo>
                <a:lnTo>
                  <a:pt x="34543" y="57149"/>
                </a:lnTo>
                <a:lnTo>
                  <a:pt x="66675" y="57149"/>
                </a:lnTo>
                <a:lnTo>
                  <a:pt x="38100" y="0"/>
                </a:lnTo>
                <a:close/>
              </a:path>
              <a:path w="76200" h="711834">
                <a:moveTo>
                  <a:pt x="66675" y="57149"/>
                </a:moveTo>
                <a:lnTo>
                  <a:pt x="41656" y="57149"/>
                </a:lnTo>
                <a:lnTo>
                  <a:pt x="44450" y="59943"/>
                </a:lnTo>
                <a:lnTo>
                  <a:pt x="44450" y="76199"/>
                </a:lnTo>
                <a:lnTo>
                  <a:pt x="76200" y="76199"/>
                </a:lnTo>
                <a:lnTo>
                  <a:pt x="66675" y="571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 txBox="1"/>
          <p:nvPr/>
        </p:nvSpPr>
        <p:spPr>
          <a:xfrm>
            <a:off x="2717419" y="9156953"/>
            <a:ext cx="5276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134.033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3" name="object 143"/>
          <p:cNvSpPr/>
          <p:nvPr/>
        </p:nvSpPr>
        <p:spPr>
          <a:xfrm>
            <a:off x="4562475" y="8485504"/>
            <a:ext cx="76200" cy="539750"/>
          </a:xfrm>
          <a:custGeom>
            <a:avLst/>
            <a:gdLst/>
            <a:ahLst/>
            <a:cxnLst/>
            <a:rect l="l" t="t" r="r" b="b"/>
            <a:pathLst>
              <a:path w="76200" h="539750">
                <a:moveTo>
                  <a:pt x="31750" y="463549"/>
                </a:moveTo>
                <a:lnTo>
                  <a:pt x="0" y="463549"/>
                </a:lnTo>
                <a:lnTo>
                  <a:pt x="38100" y="539749"/>
                </a:lnTo>
                <a:lnTo>
                  <a:pt x="66675" y="482599"/>
                </a:lnTo>
                <a:lnTo>
                  <a:pt x="34544" y="482599"/>
                </a:lnTo>
                <a:lnTo>
                  <a:pt x="31750" y="479805"/>
                </a:lnTo>
                <a:lnTo>
                  <a:pt x="31750" y="463549"/>
                </a:lnTo>
                <a:close/>
              </a:path>
              <a:path w="76200" h="539750">
                <a:moveTo>
                  <a:pt x="41655" y="0"/>
                </a:moveTo>
                <a:lnTo>
                  <a:pt x="34544" y="0"/>
                </a:lnTo>
                <a:lnTo>
                  <a:pt x="31750" y="2793"/>
                </a:lnTo>
                <a:lnTo>
                  <a:pt x="31750" y="479805"/>
                </a:lnTo>
                <a:lnTo>
                  <a:pt x="34544" y="482599"/>
                </a:lnTo>
                <a:lnTo>
                  <a:pt x="41655" y="482599"/>
                </a:lnTo>
                <a:lnTo>
                  <a:pt x="44450" y="479805"/>
                </a:lnTo>
                <a:lnTo>
                  <a:pt x="44450" y="2793"/>
                </a:lnTo>
                <a:lnTo>
                  <a:pt x="41655" y="0"/>
                </a:lnTo>
                <a:close/>
              </a:path>
              <a:path w="76200" h="539750">
                <a:moveTo>
                  <a:pt x="76200" y="463549"/>
                </a:moveTo>
                <a:lnTo>
                  <a:pt x="44450" y="463549"/>
                </a:lnTo>
                <a:lnTo>
                  <a:pt x="44450" y="479805"/>
                </a:lnTo>
                <a:lnTo>
                  <a:pt x="41655" y="482599"/>
                </a:lnTo>
                <a:lnTo>
                  <a:pt x="66675" y="482599"/>
                </a:lnTo>
                <a:lnTo>
                  <a:pt x="76200" y="4635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 txBox="1"/>
          <p:nvPr/>
        </p:nvSpPr>
        <p:spPr>
          <a:xfrm>
            <a:off x="4279772" y="9051797"/>
            <a:ext cx="45148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Calibri"/>
                <a:cs typeface="Calibri"/>
              </a:rPr>
              <a:t>22.348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5" name="object 145"/>
          <p:cNvSpPr/>
          <p:nvPr/>
        </p:nvSpPr>
        <p:spPr>
          <a:xfrm>
            <a:off x="5917310" y="7674990"/>
            <a:ext cx="396875" cy="903605"/>
          </a:xfrm>
          <a:custGeom>
            <a:avLst/>
            <a:gdLst/>
            <a:ahLst/>
            <a:cxnLst/>
            <a:rect l="l" t="t" r="r" b="b"/>
            <a:pathLst>
              <a:path w="396875" h="903604">
                <a:moveTo>
                  <a:pt x="211962" y="818007"/>
                </a:moveTo>
                <a:lnTo>
                  <a:pt x="212343" y="903224"/>
                </a:lnTo>
                <a:lnTo>
                  <a:pt x="277940" y="853567"/>
                </a:lnTo>
                <a:lnTo>
                  <a:pt x="240918" y="853567"/>
                </a:lnTo>
                <a:lnTo>
                  <a:pt x="237743" y="852043"/>
                </a:lnTo>
                <a:lnTo>
                  <a:pt x="234568" y="850392"/>
                </a:lnTo>
                <a:lnTo>
                  <a:pt x="233299" y="846582"/>
                </a:lnTo>
                <a:lnTo>
                  <a:pt x="234823" y="843534"/>
                </a:lnTo>
                <a:lnTo>
                  <a:pt x="240468" y="832101"/>
                </a:lnTo>
                <a:lnTo>
                  <a:pt x="211962" y="818007"/>
                </a:lnTo>
                <a:close/>
              </a:path>
              <a:path w="396875" h="903604">
                <a:moveTo>
                  <a:pt x="240468" y="832101"/>
                </a:moveTo>
                <a:lnTo>
                  <a:pt x="234823" y="843534"/>
                </a:lnTo>
                <a:lnTo>
                  <a:pt x="233299" y="846582"/>
                </a:lnTo>
                <a:lnTo>
                  <a:pt x="234568" y="850392"/>
                </a:lnTo>
                <a:lnTo>
                  <a:pt x="237743" y="852043"/>
                </a:lnTo>
                <a:lnTo>
                  <a:pt x="240918" y="853567"/>
                </a:lnTo>
                <a:lnTo>
                  <a:pt x="244601" y="852297"/>
                </a:lnTo>
                <a:lnTo>
                  <a:pt x="246252" y="849122"/>
                </a:lnTo>
                <a:lnTo>
                  <a:pt x="251846" y="837726"/>
                </a:lnTo>
                <a:lnTo>
                  <a:pt x="240468" y="832101"/>
                </a:lnTo>
                <a:close/>
              </a:path>
              <a:path w="396875" h="903604">
                <a:moveTo>
                  <a:pt x="251846" y="837726"/>
                </a:moveTo>
                <a:lnTo>
                  <a:pt x="246252" y="849122"/>
                </a:lnTo>
                <a:lnTo>
                  <a:pt x="244601" y="852297"/>
                </a:lnTo>
                <a:lnTo>
                  <a:pt x="240918" y="853567"/>
                </a:lnTo>
                <a:lnTo>
                  <a:pt x="277940" y="853567"/>
                </a:lnTo>
                <a:lnTo>
                  <a:pt x="280288" y="851789"/>
                </a:lnTo>
                <a:lnTo>
                  <a:pt x="251846" y="837726"/>
                </a:lnTo>
                <a:close/>
              </a:path>
              <a:path w="396875" h="903604">
                <a:moveTo>
                  <a:pt x="7238" y="0"/>
                </a:moveTo>
                <a:lnTo>
                  <a:pt x="3301" y="1143"/>
                </a:lnTo>
                <a:lnTo>
                  <a:pt x="1650" y="4318"/>
                </a:lnTo>
                <a:lnTo>
                  <a:pt x="0" y="7366"/>
                </a:lnTo>
                <a:lnTo>
                  <a:pt x="1142" y="11176"/>
                </a:lnTo>
                <a:lnTo>
                  <a:pt x="68072" y="47498"/>
                </a:lnTo>
                <a:lnTo>
                  <a:pt x="99440" y="64897"/>
                </a:lnTo>
                <a:lnTo>
                  <a:pt x="160147" y="100711"/>
                </a:lnTo>
                <a:lnTo>
                  <a:pt x="216662" y="138176"/>
                </a:lnTo>
                <a:lnTo>
                  <a:pt x="267588" y="177800"/>
                </a:lnTo>
                <a:lnTo>
                  <a:pt x="311150" y="220091"/>
                </a:lnTo>
                <a:lnTo>
                  <a:pt x="337947" y="254127"/>
                </a:lnTo>
                <a:lnTo>
                  <a:pt x="359155" y="290195"/>
                </a:lnTo>
                <a:lnTo>
                  <a:pt x="374141" y="328803"/>
                </a:lnTo>
                <a:lnTo>
                  <a:pt x="382397" y="370205"/>
                </a:lnTo>
                <a:lnTo>
                  <a:pt x="384157" y="398907"/>
                </a:lnTo>
                <a:lnTo>
                  <a:pt x="384041" y="414655"/>
                </a:lnTo>
                <a:lnTo>
                  <a:pt x="379729" y="461645"/>
                </a:lnTo>
                <a:lnTo>
                  <a:pt x="365633" y="528193"/>
                </a:lnTo>
                <a:lnTo>
                  <a:pt x="343535" y="598170"/>
                </a:lnTo>
                <a:lnTo>
                  <a:pt x="329946" y="634365"/>
                </a:lnTo>
                <a:lnTo>
                  <a:pt x="314960" y="671195"/>
                </a:lnTo>
                <a:lnTo>
                  <a:pt x="298830" y="708533"/>
                </a:lnTo>
                <a:lnTo>
                  <a:pt x="281686" y="746379"/>
                </a:lnTo>
                <a:lnTo>
                  <a:pt x="263651" y="784479"/>
                </a:lnTo>
                <a:lnTo>
                  <a:pt x="244983" y="822960"/>
                </a:lnTo>
                <a:lnTo>
                  <a:pt x="240468" y="832101"/>
                </a:lnTo>
                <a:lnTo>
                  <a:pt x="251846" y="837726"/>
                </a:lnTo>
                <a:lnTo>
                  <a:pt x="275081" y="789940"/>
                </a:lnTo>
                <a:lnTo>
                  <a:pt x="293242" y="751586"/>
                </a:lnTo>
                <a:lnTo>
                  <a:pt x="310514" y="713613"/>
                </a:lnTo>
                <a:lnTo>
                  <a:pt x="326771" y="676021"/>
                </a:lnTo>
                <a:lnTo>
                  <a:pt x="341884" y="638810"/>
                </a:lnTo>
                <a:lnTo>
                  <a:pt x="355600" y="602234"/>
                </a:lnTo>
                <a:lnTo>
                  <a:pt x="377951" y="531114"/>
                </a:lnTo>
                <a:lnTo>
                  <a:pt x="389509" y="479933"/>
                </a:lnTo>
                <a:lnTo>
                  <a:pt x="395859" y="430530"/>
                </a:lnTo>
                <a:lnTo>
                  <a:pt x="396875" y="398907"/>
                </a:lnTo>
                <a:lnTo>
                  <a:pt x="396239" y="383540"/>
                </a:lnTo>
                <a:lnTo>
                  <a:pt x="390016" y="339090"/>
                </a:lnTo>
                <a:lnTo>
                  <a:pt x="376427" y="297561"/>
                </a:lnTo>
                <a:lnTo>
                  <a:pt x="356235" y="258826"/>
                </a:lnTo>
                <a:lnTo>
                  <a:pt x="330326" y="222885"/>
                </a:lnTo>
                <a:lnTo>
                  <a:pt x="298958" y="189230"/>
                </a:lnTo>
                <a:lnTo>
                  <a:pt x="250571" y="147447"/>
                </a:lnTo>
                <a:lnTo>
                  <a:pt x="195961" y="108585"/>
                </a:lnTo>
                <a:lnTo>
                  <a:pt x="136525" y="71755"/>
                </a:lnTo>
                <a:lnTo>
                  <a:pt x="74040" y="36322"/>
                </a:lnTo>
                <a:lnTo>
                  <a:pt x="10287" y="1778"/>
                </a:lnTo>
                <a:lnTo>
                  <a:pt x="723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 txBox="1"/>
          <p:nvPr/>
        </p:nvSpPr>
        <p:spPr>
          <a:xfrm>
            <a:off x="6047994" y="8585454"/>
            <a:ext cx="45148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1</a:t>
            </a:r>
            <a:r>
              <a:rPr dirty="0" sz="1200" spc="5">
                <a:latin typeface="Calibri"/>
                <a:cs typeface="Calibri"/>
              </a:rPr>
              <a:t>8</a:t>
            </a:r>
            <a:r>
              <a:rPr dirty="0" sz="1200">
                <a:latin typeface="Calibri"/>
                <a:cs typeface="Calibri"/>
              </a:rPr>
              <a:t>8.73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5886450" y="8482329"/>
            <a:ext cx="76200" cy="711835"/>
          </a:xfrm>
          <a:custGeom>
            <a:avLst/>
            <a:gdLst/>
            <a:ahLst/>
            <a:cxnLst/>
            <a:rect l="l" t="t" r="r" b="b"/>
            <a:pathLst>
              <a:path w="76200" h="711834">
                <a:moveTo>
                  <a:pt x="41655" y="57149"/>
                </a:moveTo>
                <a:lnTo>
                  <a:pt x="34544" y="57149"/>
                </a:lnTo>
                <a:lnTo>
                  <a:pt x="31750" y="59943"/>
                </a:lnTo>
                <a:lnTo>
                  <a:pt x="31750" y="709040"/>
                </a:lnTo>
                <a:lnTo>
                  <a:pt x="34544" y="711834"/>
                </a:lnTo>
                <a:lnTo>
                  <a:pt x="41655" y="711834"/>
                </a:lnTo>
                <a:lnTo>
                  <a:pt x="44450" y="709040"/>
                </a:lnTo>
                <a:lnTo>
                  <a:pt x="44450" y="59943"/>
                </a:lnTo>
                <a:lnTo>
                  <a:pt x="41655" y="57149"/>
                </a:lnTo>
                <a:close/>
              </a:path>
              <a:path w="76200" h="711834">
                <a:moveTo>
                  <a:pt x="38100" y="0"/>
                </a:moveTo>
                <a:lnTo>
                  <a:pt x="0" y="76199"/>
                </a:lnTo>
                <a:lnTo>
                  <a:pt x="31750" y="76199"/>
                </a:lnTo>
                <a:lnTo>
                  <a:pt x="31750" y="59943"/>
                </a:lnTo>
                <a:lnTo>
                  <a:pt x="34544" y="57149"/>
                </a:lnTo>
                <a:lnTo>
                  <a:pt x="66675" y="57149"/>
                </a:lnTo>
                <a:lnTo>
                  <a:pt x="38100" y="0"/>
                </a:lnTo>
                <a:close/>
              </a:path>
              <a:path w="76200" h="711834">
                <a:moveTo>
                  <a:pt x="66675" y="57149"/>
                </a:moveTo>
                <a:lnTo>
                  <a:pt x="41655" y="57149"/>
                </a:lnTo>
                <a:lnTo>
                  <a:pt x="44450" y="59943"/>
                </a:lnTo>
                <a:lnTo>
                  <a:pt x="44450" y="76199"/>
                </a:lnTo>
                <a:lnTo>
                  <a:pt x="76200" y="76199"/>
                </a:lnTo>
                <a:lnTo>
                  <a:pt x="66675" y="571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 txBox="1"/>
          <p:nvPr/>
        </p:nvSpPr>
        <p:spPr>
          <a:xfrm>
            <a:off x="5299328" y="9051797"/>
            <a:ext cx="3740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9</a:t>
            </a:r>
            <a:r>
              <a:rPr dirty="0" sz="1200" spc="5">
                <a:latin typeface="Calibri"/>
                <a:cs typeface="Calibri"/>
              </a:rPr>
              <a:t>3</a:t>
            </a:r>
            <a:r>
              <a:rPr dirty="0" sz="1200" spc="-5">
                <a:latin typeface="Calibri"/>
                <a:cs typeface="Calibri"/>
              </a:rPr>
              <a:t>.63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9" name="object 14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150" name="object 15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620" y="9763962"/>
            <a:ext cx="689610" cy="0"/>
          </a:xfrm>
          <a:custGeom>
            <a:avLst/>
            <a:gdLst/>
            <a:ahLst/>
            <a:cxnLst/>
            <a:rect l="l" t="t" r="r" b="b"/>
            <a:pathLst>
              <a:path w="689610" h="0">
                <a:moveTo>
                  <a:pt x="0" y="0"/>
                </a:moveTo>
                <a:lnTo>
                  <a:pt x="689152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105204" y="9763962"/>
            <a:ext cx="6068695" cy="0"/>
          </a:xfrm>
          <a:custGeom>
            <a:avLst/>
            <a:gdLst/>
            <a:ahLst/>
            <a:cxnLst/>
            <a:rect l="l" t="t" r="r" b="b"/>
            <a:pathLst>
              <a:path w="6068695" h="0">
                <a:moveTo>
                  <a:pt x="0" y="0"/>
                </a:moveTo>
                <a:lnTo>
                  <a:pt x="6068314" y="0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091488" y="9750246"/>
            <a:ext cx="0" cy="276225"/>
          </a:xfrm>
          <a:custGeom>
            <a:avLst/>
            <a:gdLst/>
            <a:ahLst/>
            <a:cxnLst/>
            <a:rect l="l" t="t" r="r" b="b"/>
            <a:pathLst>
              <a:path w="0" h="276225">
                <a:moveTo>
                  <a:pt x="0" y="0"/>
                </a:moveTo>
                <a:lnTo>
                  <a:pt x="0" y="276148"/>
                </a:lnTo>
              </a:path>
            </a:pathLst>
          </a:custGeom>
          <a:ln w="27431">
            <a:solidFill>
              <a:srgbClr val="808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27736" y="362942"/>
            <a:ext cx="6709409" cy="4538980"/>
          </a:xfrm>
          <a:prstGeom prst="rect">
            <a:avLst/>
          </a:prstGeom>
        </p:spPr>
        <p:txBody>
          <a:bodyPr wrap="square" lIns="0" tIns="768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05"/>
              </a:spcBef>
              <a:tabLst>
                <a:tab pos="434975" algn="l"/>
                <a:tab pos="6696075" algn="l"/>
              </a:tabLst>
            </a:pP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	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THEORY OF STRUCTURES -------------------- DR. WISSAM D.</a:t>
            </a:r>
            <a:r>
              <a:rPr dirty="0" u="sng" sz="1600" spc="80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 </a:t>
            </a:r>
            <a:r>
              <a:rPr dirty="0" u="sng" sz="1600" spc="-5">
                <a:uFill>
                  <a:solidFill>
                    <a:srgbClr val="612322"/>
                  </a:solidFill>
                </a:uFill>
                <a:latin typeface="Cambria"/>
                <a:cs typeface="Cambria"/>
              </a:rPr>
              <a:t>SALMAN	</a:t>
            </a:r>
            <a:endParaRPr sz="1600">
              <a:latin typeface="Cambria"/>
              <a:cs typeface="Cambria"/>
            </a:endParaRPr>
          </a:p>
          <a:p>
            <a:pPr algn="just" marL="29209" marR="29209">
              <a:lnSpc>
                <a:spcPct val="110200"/>
              </a:lnSpc>
              <a:spcBef>
                <a:spcPts val="280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2011, Thaar Al-Gasham </a:t>
            </a:r>
            <a:r>
              <a:rPr dirty="0" sz="1400">
                <a:latin typeface="Times New Roman"/>
                <a:cs typeface="Times New Roman"/>
              </a:rPr>
              <a:t>has </a:t>
            </a:r>
            <a:r>
              <a:rPr dirty="0" sz="1400" spc="-5">
                <a:latin typeface="Times New Roman"/>
                <a:cs typeface="Times New Roman"/>
              </a:rPr>
              <a:t>developed new procedure in order to reduce </a:t>
            </a:r>
            <a:r>
              <a:rPr dirty="0" sz="1400" spc="-10">
                <a:latin typeface="Times New Roman"/>
                <a:cs typeface="Times New Roman"/>
              </a:rPr>
              <a:t>calculations  </a:t>
            </a:r>
            <a:r>
              <a:rPr dirty="0" sz="1400" spc="-5">
                <a:latin typeface="Times New Roman"/>
                <a:cs typeface="Times New Roman"/>
              </a:rPr>
              <a:t>necessary </a:t>
            </a:r>
            <a:r>
              <a:rPr dirty="0" sz="1400">
                <a:latin typeface="Times New Roman"/>
                <a:cs typeface="Times New Roman"/>
              </a:rPr>
              <a:t>for the </a:t>
            </a:r>
            <a:r>
              <a:rPr dirty="0" sz="1400" spc="-5">
                <a:latin typeface="Times New Roman"/>
                <a:cs typeface="Times New Roman"/>
              </a:rPr>
              <a:t>method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moment distribution. He names this procedure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modified  moment distribution.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this method, </a:t>
            </a:r>
            <a:r>
              <a:rPr dirty="0" sz="1400" spc="-10">
                <a:latin typeface="Times New Roman"/>
                <a:cs typeface="Times New Roman"/>
              </a:rPr>
              <a:t>joints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internal supports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entered in calculations  only, joints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external supports either pinned support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10">
                <a:latin typeface="Times New Roman"/>
                <a:cs typeface="Times New Roman"/>
              </a:rPr>
              <a:t>fixed </a:t>
            </a:r>
            <a:r>
              <a:rPr dirty="0" sz="1400" spc="-5">
                <a:latin typeface="Times New Roman"/>
                <a:cs typeface="Times New Roman"/>
              </a:rPr>
              <a:t>support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omitted from  calculation, depending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upon:</a:t>
            </a:r>
            <a:endParaRPr sz="1400">
              <a:latin typeface="Times New Roman"/>
              <a:cs typeface="Times New Roman"/>
            </a:endParaRPr>
          </a:p>
          <a:p>
            <a:pPr marL="486409" marR="125730" indent="-228600">
              <a:lnSpc>
                <a:spcPct val="110000"/>
              </a:lnSpc>
              <a:spcBef>
                <a:spcPts val="1010"/>
              </a:spcBef>
              <a:buAutoNum type="arabicPlain"/>
              <a:tabLst>
                <a:tab pos="487045" algn="l"/>
              </a:tabLst>
            </a:pPr>
            <a:r>
              <a:rPr dirty="0" sz="1400" spc="-5">
                <a:latin typeface="Times New Roman"/>
                <a:cs typeface="Times New Roman"/>
              </a:rPr>
              <a:t>External pinned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hinged support have not resisting moment so </a:t>
            </a:r>
            <a:r>
              <a:rPr dirty="0" sz="1400">
                <a:latin typeface="Times New Roman"/>
                <a:cs typeface="Times New Roman"/>
              </a:rPr>
              <a:t>opposite </a:t>
            </a:r>
            <a:r>
              <a:rPr dirty="0" sz="1400" spc="-5">
                <a:latin typeface="Times New Roman"/>
                <a:cs typeface="Times New Roman"/>
              </a:rPr>
              <a:t>moment to  its fixed end moment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10">
                <a:latin typeface="Times New Roman"/>
                <a:cs typeface="Times New Roman"/>
              </a:rPr>
              <a:t>applied </a:t>
            </a:r>
            <a:r>
              <a:rPr dirty="0" sz="1400" spc="-5">
                <a:latin typeface="Times New Roman"/>
                <a:cs typeface="Times New Roman"/>
              </a:rPr>
              <a:t>to this joint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order to became moment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it equals to  </a:t>
            </a:r>
            <a:r>
              <a:rPr dirty="0" sz="1400">
                <a:latin typeface="Times New Roman"/>
                <a:cs typeface="Times New Roman"/>
              </a:rPr>
              <a:t>zero. </a:t>
            </a:r>
            <a:r>
              <a:rPr dirty="0" sz="1400" spc="-5">
                <a:latin typeface="Times New Roman"/>
                <a:cs typeface="Times New Roman"/>
              </a:rPr>
              <a:t>Noting, opposite joint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pinned </a:t>
            </a:r>
            <a:r>
              <a:rPr dirty="0" sz="1400" spc="-10">
                <a:latin typeface="Times New Roman"/>
                <a:cs typeface="Times New Roman"/>
              </a:rPr>
              <a:t>will </a:t>
            </a:r>
            <a:r>
              <a:rPr dirty="0" sz="1400" spc="-5">
                <a:latin typeface="Times New Roman"/>
                <a:cs typeface="Times New Roman"/>
              </a:rPr>
              <a:t>take 0.5 </a:t>
            </a:r>
            <a:r>
              <a:rPr dirty="0" sz="1400">
                <a:latin typeface="Times New Roman"/>
                <a:cs typeface="Times New Roman"/>
              </a:rPr>
              <a:t>from applied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moment.</a:t>
            </a:r>
            <a:endParaRPr sz="1400">
              <a:latin typeface="Times New Roman"/>
              <a:cs typeface="Times New Roman"/>
            </a:endParaRPr>
          </a:p>
          <a:p>
            <a:pPr marL="486409" marR="219075" indent="-228600">
              <a:lnSpc>
                <a:spcPct val="110000"/>
              </a:lnSpc>
              <a:spcBef>
                <a:spcPts val="10"/>
              </a:spcBef>
              <a:buAutoNum type="arabicPlain"/>
              <a:tabLst>
                <a:tab pos="487045" algn="l"/>
              </a:tabLst>
            </a:pPr>
            <a:r>
              <a:rPr dirty="0" sz="1400" spc="-5">
                <a:latin typeface="Times New Roman"/>
                <a:cs typeface="Times New Roman"/>
              </a:rPr>
              <a:t>The moment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external </a:t>
            </a:r>
            <a:r>
              <a:rPr dirty="0" sz="1400" spc="-10">
                <a:latin typeface="Times New Roman"/>
                <a:cs typeface="Times New Roman"/>
              </a:rPr>
              <a:t>fixed </a:t>
            </a:r>
            <a:r>
              <a:rPr dirty="0" sz="1400" spc="-5">
                <a:latin typeface="Times New Roman"/>
                <a:cs typeface="Times New Roman"/>
              </a:rPr>
              <a:t>end equals to its fixed </a:t>
            </a:r>
            <a:r>
              <a:rPr dirty="0" sz="1400" spc="-10">
                <a:latin typeface="Times New Roman"/>
                <a:cs typeface="Times New Roman"/>
              </a:rPr>
              <a:t>end </a:t>
            </a:r>
            <a:r>
              <a:rPr dirty="0" sz="1400" spc="-5">
                <a:latin typeface="Times New Roman"/>
                <a:cs typeface="Times New Roman"/>
              </a:rPr>
              <a:t>moment plus 0.5 increment 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moment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opposite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joint.</a:t>
            </a:r>
            <a:endParaRPr sz="1400">
              <a:latin typeface="Times New Roman"/>
              <a:cs typeface="Times New Roman"/>
            </a:endParaRPr>
          </a:p>
          <a:p>
            <a:pPr marL="29209" marR="187325">
              <a:lnSpc>
                <a:spcPct val="110000"/>
              </a:lnSpc>
              <a:spcBef>
                <a:spcPts val="1010"/>
              </a:spcBef>
            </a:pPr>
            <a:r>
              <a:rPr dirty="0" sz="1400" spc="-5">
                <a:latin typeface="Times New Roman"/>
                <a:cs typeface="Times New Roman"/>
              </a:rPr>
              <a:t>To illustrate this method numerically, previous example is reanalyzed using this alternative  method</a:t>
            </a:r>
            <a:endParaRPr sz="1400">
              <a:latin typeface="Times New Roman"/>
              <a:cs typeface="Times New Roman"/>
            </a:endParaRPr>
          </a:p>
          <a:p>
            <a:pPr marL="257810" marR="1700530" indent="-228600">
              <a:lnSpc>
                <a:spcPts val="2860"/>
              </a:lnSpc>
              <a:spcBef>
                <a:spcPts val="275"/>
              </a:spcBef>
            </a:pPr>
            <a:r>
              <a:rPr dirty="0" sz="1400" spc="-5">
                <a:latin typeface="Times New Roman"/>
                <a:cs typeface="Times New Roman"/>
              </a:rPr>
              <a:t>Same </a:t>
            </a:r>
            <a:r>
              <a:rPr dirty="0" sz="1400">
                <a:latin typeface="Times New Roman"/>
                <a:cs typeface="Times New Roman"/>
              </a:rPr>
              <a:t>steps 1&amp;2 for </a:t>
            </a:r>
            <a:r>
              <a:rPr dirty="0" sz="1400" spc="-5">
                <a:latin typeface="Times New Roman"/>
                <a:cs typeface="Times New Roman"/>
              </a:rPr>
              <a:t>classical moment distribution are considered here  </a:t>
            </a:r>
            <a:r>
              <a:rPr dirty="0" sz="1400">
                <a:latin typeface="Times New Roman"/>
                <a:cs typeface="Times New Roman"/>
              </a:rPr>
              <a:t>3- </a:t>
            </a:r>
            <a:r>
              <a:rPr dirty="0" sz="1400" spc="-5">
                <a:latin typeface="Times New Roman"/>
                <a:cs typeface="Times New Roman"/>
              </a:rPr>
              <a:t>Modified</a:t>
            </a:r>
            <a:r>
              <a:rPr dirty="0" sz="1400" spc="-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F.E.M</a:t>
            </a:r>
            <a:endParaRPr sz="1400">
              <a:latin typeface="Times New Roman"/>
              <a:cs typeface="Times New Roman"/>
            </a:endParaRPr>
          </a:p>
          <a:p>
            <a:pPr marL="257810">
              <a:lnSpc>
                <a:spcPct val="100000"/>
              </a:lnSpc>
              <a:spcBef>
                <a:spcPts val="930"/>
              </a:spcBef>
            </a:pPr>
            <a:r>
              <a:rPr dirty="0" sz="1400" spc="80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baseline="-16666" sz="1500" spc="62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-15">
                <a:latin typeface="Cambria Math"/>
                <a:cs typeface="Cambria Math"/>
              </a:rPr>
              <a:t>(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)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150"/>
              </a:lnSpc>
            </a:pPr>
            <a:r>
              <a:rPr dirty="0" spc="-5"/>
              <a:t>DYIALA UNIVERSITY </a:t>
            </a:r>
            <a:r>
              <a:rPr dirty="0"/>
              <a:t>– </a:t>
            </a:r>
            <a:r>
              <a:rPr dirty="0" spc="-5"/>
              <a:t>ENGINEERING COLLEGE- CIVIL ENGINEERING</a:t>
            </a:r>
            <a:r>
              <a:rPr dirty="0" spc="55"/>
              <a:t> </a:t>
            </a:r>
            <a:r>
              <a:rPr dirty="0" spc="-5"/>
              <a:t>DEPARTMENT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614"/>
              </a:lnSpc>
            </a:pPr>
            <a:fld id="{81D60167-4931-47E6-BA6A-407CBD079E47}" type="slidenum">
              <a:rPr dirty="0" spc="-5"/>
              <a:t>10</a:t>
            </a:fld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85572" y="5336158"/>
          <a:ext cx="4761865" cy="36963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5160"/>
                <a:gridCol w="1335405"/>
                <a:gridCol w="625475"/>
                <a:gridCol w="684529"/>
                <a:gridCol w="687704"/>
                <a:gridCol w="775970"/>
              </a:tblGrid>
              <a:tr h="210566">
                <a:tc gridSpan="2">
                  <a:txBody>
                    <a:bodyPr/>
                    <a:lstStyle/>
                    <a:p>
                      <a:pPr algn="ctr" marL="635">
                        <a:lnSpc>
                          <a:spcPts val="156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joint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56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C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56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D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10311">
                <a:tc gridSpan="2"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member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CB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55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CD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9075">
                        <a:lnSpc>
                          <a:spcPts val="1555"/>
                        </a:lnSpc>
                      </a:pP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DC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5"/>
                        </a:lnSpc>
                      </a:pPr>
                      <a:r>
                        <a:rPr dirty="0" sz="1400" spc="-10">
                          <a:latin typeface="Times New Roman"/>
                          <a:cs typeface="Times New Roman"/>
                        </a:rPr>
                        <a:t>DE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2503">
                <a:tc gridSpan="2">
                  <a:txBody>
                    <a:bodyPr/>
                    <a:lstStyle/>
                    <a:p>
                      <a:pPr algn="ctr" marL="635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D.F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0.273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0.727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0.357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0.643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9455">
                <a:tc rowSpan="3">
                  <a:txBody>
                    <a:bodyPr/>
                    <a:lstStyle/>
                    <a:p>
                      <a:pPr marL="67945">
                        <a:lnSpc>
                          <a:spcPts val="166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Cycle1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441325">
                        <a:lnSpc>
                          <a:spcPts val="1660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F.E.M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630"/>
                        </a:lnSpc>
                      </a:pPr>
                      <a:r>
                        <a:rPr dirty="0" sz="1400" spc="5">
                          <a:latin typeface="Times New Roman"/>
                          <a:cs typeface="Times New Roman"/>
                        </a:rPr>
                        <a:t>-25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 marL="179705">
                        <a:lnSpc>
                          <a:spcPts val="166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-128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185420">
                        <a:lnSpc>
                          <a:spcPts val="166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291.8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23671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600"/>
                        </a:lnSpc>
                      </a:pPr>
                      <a:r>
                        <a:rPr dirty="0" sz="1400" spc="5">
                          <a:latin typeface="Times New Roman"/>
                          <a:cs typeface="Times New Roman"/>
                        </a:rPr>
                        <a:t>49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-224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640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Balance</a:t>
                      </a:r>
                      <a:r>
                        <a:rPr dirty="0" sz="14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moment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54.6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145.4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-58.477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-105.323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7932">
                <a:tc rowSpan="2"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Cycle2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614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C.O.M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14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14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-29.289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7325">
                        <a:lnSpc>
                          <a:spcPts val="1614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72.7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14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279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Balance</a:t>
                      </a:r>
                      <a:r>
                        <a:rPr dirty="0" sz="14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moment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7.996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21.293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-25.954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-46.746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6408">
                <a:tc rowSpan="2">
                  <a:txBody>
                    <a:bodyPr/>
                    <a:lstStyle/>
                    <a:p>
                      <a:pPr marL="6794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Cycle3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605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C.O.M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5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-12.977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ts val="160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10.647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5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6516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9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Balance</a:t>
                      </a:r>
                      <a:r>
                        <a:rPr dirty="0" sz="14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moment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59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3.343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9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9.434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ts val="159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-3.801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90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-6.846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7932">
                <a:tc rowSpan="2">
                  <a:txBody>
                    <a:bodyPr/>
                    <a:lstStyle/>
                    <a:p>
                      <a:pPr marL="67945">
                        <a:lnSpc>
                          <a:spcPts val="162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Cycle4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614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C.O.M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14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14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-1.901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ts val="1614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4.717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14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6407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Balance</a:t>
                      </a:r>
                      <a:r>
                        <a:rPr dirty="0" sz="14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moment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0.519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1.382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-1.684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-3.033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7931">
                <a:tc rowSpan="2">
                  <a:txBody>
                    <a:bodyPr/>
                    <a:lstStyle/>
                    <a:p>
                      <a:pPr marL="67945">
                        <a:lnSpc>
                          <a:spcPts val="162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Cycle5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614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C.O.M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14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14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-0.842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1605">
                        <a:lnSpc>
                          <a:spcPts val="1614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0.691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14"/>
                        </a:lnSpc>
                      </a:pPr>
                      <a:r>
                        <a:rPr dirty="0" sz="140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6408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Balance</a:t>
                      </a:r>
                      <a:r>
                        <a:rPr dirty="0" sz="14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400" spc="-5">
                          <a:latin typeface="Times New Roman"/>
                          <a:cs typeface="Times New Roman"/>
                        </a:rPr>
                        <a:t>moment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0.23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0.612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2395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-0.247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-0.445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4988">
                <a:tc gridSpan="2">
                  <a:txBody>
                    <a:bodyPr/>
                    <a:lstStyle/>
                    <a:p>
                      <a:pPr marL="593090">
                        <a:lnSpc>
                          <a:spcPts val="162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summation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ts val="162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115.89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2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-90.89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162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-129.41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25"/>
                        </a:lnSpc>
                      </a:pPr>
                      <a:r>
                        <a:rPr dirty="0" sz="1400" spc="-5">
                          <a:latin typeface="Times New Roman"/>
                          <a:cs typeface="Times New Roman"/>
                        </a:rPr>
                        <a:t>129.41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thaar</dc:creator>
  <dc:title>THEORY OF STRUCTURES -------------------- DR. WISSAM D. SALMAN</dc:title>
  <dcterms:created xsi:type="dcterms:W3CDTF">2018-11-21T18:49:12Z</dcterms:created>
  <dcterms:modified xsi:type="dcterms:W3CDTF">2018-11-21T18:49:12Z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2016-08-10T00:00:00Z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2018-11-21T00:00:00Z</vt:filetime>
  </property>
</Properties>
</file>